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62" r:id="rId4"/>
    <p:sldId id="265" r:id="rId5"/>
    <p:sldId id="266" r:id="rId6"/>
    <p:sldId id="268" r:id="rId7"/>
    <p:sldId id="269" r:id="rId8"/>
    <p:sldId id="260" r:id="rId9"/>
    <p:sldId id="271" r:id="rId10"/>
    <p:sldId id="272" r:id="rId11"/>
    <p:sldId id="273" r:id="rId12"/>
    <p:sldId id="274" r:id="rId13"/>
    <p:sldId id="275"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1).xlsb.xlsx]no of users!PivotTable5</c:name>
    <c:fmtId val="21"/>
  </c:pivotSource>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dirty="0">
                <a:solidFill>
                  <a:schemeClr val="tx1"/>
                </a:solidFill>
                <a:latin typeface="Times New Roman" panose="02020603050405020304" pitchFamily="18" charset="0"/>
                <a:cs typeface="Times New Roman" panose="02020603050405020304" pitchFamily="18" charset="0"/>
              </a:rPr>
              <a:t>Average Users in Pink &amp; Yellow Cabs-2016</a:t>
            </a:r>
          </a:p>
        </c:rich>
      </c:tx>
      <c:overlay val="0"/>
      <c:spPr>
        <a:solidFill>
          <a:schemeClr val="accent6">
            <a:lumMod val="20000"/>
            <a:lumOff val="80000"/>
          </a:schemeClr>
        </a:solid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13"/>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8037536053759186E-2"/>
          <c:y val="0.11371051235645932"/>
          <c:w val="0.87182744152833458"/>
          <c:h val="0.79681375928056764"/>
        </c:manualLayout>
      </c:layout>
      <c:barChart>
        <c:barDir val="col"/>
        <c:grouping val="stacked"/>
        <c:varyColors val="0"/>
        <c:ser>
          <c:idx val="0"/>
          <c:order val="0"/>
          <c:tx>
            <c:strRef>
              <c:f>'no of users'!$B$3</c:f>
              <c:strCache>
                <c:ptCount val="1"/>
                <c:pt idx="0">
                  <c:v>Total</c:v>
                </c:pt>
              </c:strCache>
            </c:strRef>
          </c:tx>
          <c:spPr>
            <a:solidFill>
              <a:srgbClr val="FFC000"/>
            </a:solidFill>
            <a:ln>
              <a:noFill/>
            </a:ln>
            <a:effectLst>
              <a:outerShdw blurRad="57150" dist="19050" dir="5400000" algn="ctr" rotWithShape="0">
                <a:srgbClr val="000000">
                  <a:alpha val="63000"/>
                </a:srgbClr>
              </a:outerShdw>
            </a:effectLst>
          </c:spPr>
          <c:invertIfNegative val="0"/>
          <c:dPt>
            <c:idx val="0"/>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0-941A-4BB1-BBBE-1D7B277C7114}"/>
              </c:ext>
            </c:extLst>
          </c:dPt>
          <c:dPt>
            <c:idx val="1"/>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41A-4BB1-BBBE-1D7B277C7114}"/>
              </c:ext>
            </c:extLst>
          </c:dPt>
          <c:dPt>
            <c:idx val="2"/>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941A-4BB1-BBBE-1D7B277C7114}"/>
              </c:ext>
            </c:extLst>
          </c:dPt>
          <c:dPt>
            <c:idx val="3"/>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41A-4BB1-BBBE-1D7B277C7114}"/>
              </c:ext>
            </c:extLst>
          </c:dPt>
          <c:dPt>
            <c:idx val="4"/>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941A-4BB1-BBBE-1D7B277C7114}"/>
              </c:ext>
            </c:extLst>
          </c:dPt>
          <c:dPt>
            <c:idx val="5"/>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41A-4BB1-BBBE-1D7B277C7114}"/>
              </c:ext>
            </c:extLst>
          </c:dPt>
          <c:dPt>
            <c:idx val="6"/>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941A-4BB1-BBBE-1D7B277C7114}"/>
              </c:ext>
            </c:extLst>
          </c:dPt>
          <c:dPt>
            <c:idx val="7"/>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41A-4BB1-BBBE-1D7B277C7114}"/>
              </c:ext>
            </c:extLst>
          </c:dPt>
          <c:dPt>
            <c:idx val="8"/>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941A-4BB1-BBBE-1D7B277C7114}"/>
              </c:ext>
            </c:extLst>
          </c:dPt>
          <c:dPt>
            <c:idx val="9"/>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941A-4BB1-BBBE-1D7B277C7114}"/>
              </c:ext>
            </c:extLst>
          </c:dPt>
          <c:dPt>
            <c:idx val="10"/>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941A-4BB1-BBBE-1D7B277C7114}"/>
              </c:ext>
            </c:extLst>
          </c:dPt>
          <c:dPt>
            <c:idx val="11"/>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941A-4BB1-BBBE-1D7B277C7114}"/>
              </c:ext>
            </c:extLst>
          </c:dPt>
          <c:dPt>
            <c:idx val="12"/>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941A-4BB1-BBBE-1D7B277C7114}"/>
              </c:ext>
            </c:extLst>
          </c:dPt>
          <c:dPt>
            <c:idx val="13"/>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941A-4BB1-BBBE-1D7B277C711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'no of users'!$A$4:$A$20</c:f>
              <c:multiLvlStrCache>
                <c:ptCount val="14"/>
                <c:lvl>
                  <c:pt idx="0">
                    <c:v>Jan</c:v>
                  </c:pt>
                  <c:pt idx="1">
                    <c:v>Feb</c:v>
                  </c:pt>
                  <c:pt idx="2">
                    <c:v>Mar</c:v>
                  </c:pt>
                  <c:pt idx="3">
                    <c:v>Apr</c:v>
                  </c:pt>
                  <c:pt idx="4">
                    <c:v>May</c:v>
                  </c:pt>
                  <c:pt idx="5">
                    <c:v>Jun</c:v>
                  </c:pt>
                  <c:pt idx="6">
                    <c:v>Jul</c:v>
                  </c:pt>
                  <c:pt idx="7">
                    <c:v>Jan</c:v>
                  </c:pt>
                  <c:pt idx="8">
                    <c:v>Feb</c:v>
                  </c:pt>
                  <c:pt idx="9">
                    <c:v>Mar</c:v>
                  </c:pt>
                  <c:pt idx="10">
                    <c:v>Apr</c:v>
                  </c:pt>
                  <c:pt idx="11">
                    <c:v>May</c:v>
                  </c:pt>
                  <c:pt idx="12">
                    <c:v>Jun</c:v>
                  </c:pt>
                  <c:pt idx="13">
                    <c:v>Jul</c:v>
                  </c:pt>
                </c:lvl>
                <c:lvl>
                  <c:pt idx="0">
                    <c:v>Pink Cab</c:v>
                  </c:pt>
                  <c:pt idx="7">
                    <c:v>Yellow Cab</c:v>
                  </c:pt>
                </c:lvl>
              </c:multiLvlStrCache>
            </c:multiLvlStrRef>
          </c:cat>
          <c:val>
            <c:numRef>
              <c:f>'no of users'!$B$4:$B$20</c:f>
              <c:numCache>
                <c:formatCode>General</c:formatCode>
                <c:ptCount val="14"/>
                <c:pt idx="0">
                  <c:v>105549443</c:v>
                </c:pt>
                <c:pt idx="1">
                  <c:v>119143908</c:v>
                </c:pt>
                <c:pt idx="2">
                  <c:v>139843849</c:v>
                </c:pt>
                <c:pt idx="3">
                  <c:v>136634481</c:v>
                </c:pt>
                <c:pt idx="4">
                  <c:v>181968794</c:v>
                </c:pt>
                <c:pt idx="5">
                  <c:v>204069379</c:v>
                </c:pt>
                <c:pt idx="6">
                  <c:v>23028435</c:v>
                </c:pt>
                <c:pt idx="7">
                  <c:v>594431064</c:v>
                </c:pt>
                <c:pt idx="8">
                  <c:v>777073040</c:v>
                </c:pt>
                <c:pt idx="9">
                  <c:v>858897149</c:v>
                </c:pt>
                <c:pt idx="10">
                  <c:v>869160273</c:v>
                </c:pt>
                <c:pt idx="11">
                  <c:v>1003969001</c:v>
                </c:pt>
                <c:pt idx="12">
                  <c:v>923217217</c:v>
                </c:pt>
                <c:pt idx="13">
                  <c:v>77553301</c:v>
                </c:pt>
              </c:numCache>
            </c:numRef>
          </c:val>
          <c:extLst>
            <c:ext xmlns:c16="http://schemas.microsoft.com/office/drawing/2014/chart" uri="{C3380CC4-5D6E-409C-BE32-E72D297353CC}">
              <c16:uniqueId val="{00000000-5F58-420B-9F5F-E78CA12ED5BC}"/>
            </c:ext>
          </c:extLst>
        </c:ser>
        <c:dLbls>
          <c:dLblPos val="ctr"/>
          <c:showLegendKey val="0"/>
          <c:showVal val="1"/>
          <c:showCatName val="0"/>
          <c:showSerName val="0"/>
          <c:showPercent val="0"/>
          <c:showBubbleSize val="0"/>
        </c:dLbls>
        <c:gapWidth val="150"/>
        <c:overlap val="100"/>
        <c:axId val="1644871983"/>
        <c:axId val="1644873647"/>
      </c:barChart>
      <c:catAx>
        <c:axId val="16448719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73647"/>
        <c:crosses val="autoZero"/>
        <c:auto val="1"/>
        <c:lblAlgn val="ctr"/>
        <c:lblOffset val="100"/>
        <c:noMultiLvlLbl val="0"/>
      </c:catAx>
      <c:valAx>
        <c:axId val="1644873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dirty="0">
                    <a:solidFill>
                      <a:schemeClr val="tx1"/>
                    </a:solidFill>
                  </a:rPr>
                  <a:t>Users</a:t>
                </a:r>
              </a:p>
            </c:rich>
          </c:tx>
          <c:layout>
            <c:manualLayout>
              <c:xMode val="edge"/>
              <c:yMode val="edge"/>
              <c:x val="7.5979001739176974E-2"/>
              <c:y val="0.4148569919484426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44871983"/>
        <c:crosses val="autoZero"/>
        <c:crossBetween val="between"/>
      </c:valAx>
      <c:spPr>
        <a:noFill/>
        <a:ln>
          <a:noFill/>
        </a:ln>
        <a:effectLst/>
      </c:spPr>
    </c:plotArea>
    <c:legend>
      <c:legendPos val="tr"/>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1).xlsb.xlsx]PivotChartTable1</c:name>
    <c:fmtId val="21"/>
  </c:pivotSource>
  <c:chart>
    <c:title>
      <c:tx>
        <c:rich>
          <a:bodyPr rot="0" spcFirstLastPara="1" vertOverflow="ellipsis" vert="horz" wrap="square" anchor="ctr" anchorCtr="1"/>
          <a:lstStyle/>
          <a:p>
            <a:pPr>
              <a:defRPr sz="2800" b="1" i="0" u="none" strike="noStrike" kern="1200" cap="none" spc="20" baseline="0">
                <a:solidFill>
                  <a:sysClr val="windowText" lastClr="000000"/>
                </a:solidFill>
                <a:latin typeface="Times New Roman" panose="02020603050405020304" pitchFamily="18" charset="0"/>
                <a:ea typeface="+mn-ea"/>
                <a:cs typeface="Times New Roman" panose="02020603050405020304" pitchFamily="18" charset="0"/>
              </a:defRPr>
            </a:pPr>
            <a:r>
              <a:rPr lang="en-US" sz="2800" b="1" dirty="0">
                <a:solidFill>
                  <a:sysClr val="windowText" lastClr="000000"/>
                </a:solidFill>
                <a:latin typeface="Times New Roman" panose="02020603050405020304" pitchFamily="18" charset="0"/>
                <a:cs typeface="Times New Roman" panose="02020603050405020304" pitchFamily="18" charset="0"/>
              </a:rPr>
              <a:t>Sum of Profit with  increase in Customers</a:t>
            </a:r>
          </a:p>
        </c:rich>
      </c:tx>
      <c:overlay val="0"/>
      <c:spPr>
        <a:noFill/>
        <a:ln>
          <a:noFill/>
        </a:ln>
        <a:effectLst/>
      </c:spPr>
      <c:txPr>
        <a:bodyPr rot="0" spcFirstLastPara="1" vertOverflow="ellipsis" vert="horz" wrap="square" anchor="ctr" anchorCtr="1"/>
        <a:lstStyle/>
        <a:p>
          <a:pPr>
            <a:defRPr sz="2800" b="1" i="0" u="none" strike="noStrike" kern="1200" cap="none" spc="2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4"/>
        <c:dLbl>
          <c:idx val="0"/>
          <c:layout>
            <c:manualLayout>
              <c:x val="0.18029472878390201"/>
              <c:y val="-0.17246719160104987"/>
            </c:manualLayout>
          </c:layout>
          <c:showLegendKey val="0"/>
          <c:showVal val="1"/>
          <c:showCatName val="0"/>
          <c:showSerName val="0"/>
          <c:showPercent val="0"/>
          <c:showBubbleSize val="0"/>
          <c:extLst>
            <c:ext xmlns:c15="http://schemas.microsoft.com/office/drawing/2012/chart" uri="{CE6537A1-D6FC-4f65-9D91-7224C49458BB}">
              <c15:layout>
                <c:manualLayout>
                  <c:w val="0.1913333333333333"/>
                  <c:h val="0.15004629629629629"/>
                </c:manualLayout>
              </c15:layout>
            </c:ext>
          </c:extLst>
        </c:dLbl>
      </c:pivotFmt>
      <c:pivotFmt>
        <c:idx val="15"/>
        <c:dLbl>
          <c:idx val="0"/>
          <c:layout>
            <c:manualLayout>
              <c:x val="-0.11918547681539812"/>
              <c:y val="0.13774533391659369"/>
            </c:manualLayout>
          </c:layout>
          <c:showLegendKey val="0"/>
          <c:showVal val="1"/>
          <c:showCatName val="0"/>
          <c:showSerName val="0"/>
          <c:showPercent val="0"/>
          <c:showBubbleSize val="0"/>
          <c:extLst>
            <c:ext xmlns:c15="http://schemas.microsoft.com/office/drawing/2012/chart" uri="{CE6537A1-D6FC-4f65-9D91-7224C49458BB}"/>
          </c:extLst>
        </c:dLbl>
      </c:pivotFmt>
      <c:pivotFmt>
        <c:idx val="1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pivotFmt>
      <c:pivotFmt>
        <c:idx val="121"/>
      </c:pivotFmt>
      <c:pivotFmt>
        <c:idx val="122"/>
      </c:pivotFmt>
      <c:pivotFmt>
        <c:idx val="123"/>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dLbl>
          <c:idx val="0"/>
          <c:showLegendKey val="0"/>
          <c:showVal val="0"/>
          <c:showCatName val="0"/>
          <c:showSerName val="0"/>
          <c:showPercent val="0"/>
          <c:showBubbleSize val="0"/>
          <c:extLst>
            <c:ext xmlns:c15="http://schemas.microsoft.com/office/drawing/2012/chart" uri="{CE6537A1-D6FC-4f65-9D91-7224C49458BB}"/>
          </c:extLst>
        </c:dLbl>
      </c:pivotFmt>
      <c:pivotFmt>
        <c:idx val="133"/>
        <c:dLbl>
          <c:idx val="0"/>
          <c:showLegendKey val="0"/>
          <c:showVal val="0"/>
          <c:showCatName val="0"/>
          <c:showSerName val="0"/>
          <c:showPercent val="0"/>
          <c:showBubbleSize val="0"/>
          <c:extLst>
            <c:ext xmlns:c15="http://schemas.microsoft.com/office/drawing/2012/chart" uri="{CE6537A1-D6FC-4f65-9D91-7224C49458BB}"/>
          </c:extLst>
        </c:dLbl>
      </c:pivotFmt>
      <c:pivotFmt>
        <c:idx val="134"/>
        <c:dLbl>
          <c:idx val="0"/>
          <c:showLegendKey val="0"/>
          <c:showVal val="0"/>
          <c:showCatName val="0"/>
          <c:showSerName val="0"/>
          <c:showPercent val="0"/>
          <c:showBubbleSize val="0"/>
          <c:extLst>
            <c:ext xmlns:c15="http://schemas.microsoft.com/office/drawing/2012/chart" uri="{CE6537A1-D6FC-4f65-9D91-7224C49458BB}"/>
          </c:extLst>
        </c:dLbl>
      </c:pivotFmt>
      <c:pivotFmt>
        <c:idx val="135"/>
        <c:dLbl>
          <c:idx val="0"/>
          <c:showLegendKey val="0"/>
          <c:showVal val="0"/>
          <c:showCatName val="0"/>
          <c:showSerName val="0"/>
          <c:showPercent val="0"/>
          <c:showBubbleSize val="0"/>
          <c:extLst>
            <c:ext xmlns:c15="http://schemas.microsoft.com/office/drawing/2012/chart" uri="{CE6537A1-D6FC-4f65-9D91-7224C49458BB}"/>
          </c:extLst>
        </c:dLbl>
      </c:pivotFmt>
      <c:pivotFmt>
        <c:idx val="136"/>
        <c:dLbl>
          <c:idx val="0"/>
          <c:showLegendKey val="0"/>
          <c:showVal val="0"/>
          <c:showCatName val="0"/>
          <c:showSerName val="0"/>
          <c:showPercent val="0"/>
          <c:showBubbleSize val="0"/>
          <c:extLst>
            <c:ext xmlns:c15="http://schemas.microsoft.com/office/drawing/2012/chart" uri="{CE6537A1-D6FC-4f65-9D91-7224C49458BB}"/>
          </c:extLst>
        </c:dLbl>
      </c:pivotFmt>
      <c:pivotFmt>
        <c:idx val="137"/>
        <c:dLbl>
          <c:idx val="0"/>
          <c:showLegendKey val="0"/>
          <c:showVal val="0"/>
          <c:showCatName val="0"/>
          <c:showSerName val="0"/>
          <c:showPercent val="0"/>
          <c:showBubbleSize val="0"/>
          <c:extLst>
            <c:ext xmlns:c15="http://schemas.microsoft.com/office/drawing/2012/chart" uri="{CE6537A1-D6FC-4f65-9D91-7224C49458BB}"/>
          </c:extLst>
        </c:dLbl>
      </c:pivotFmt>
      <c:pivotFmt>
        <c:idx val="138"/>
        <c:dLbl>
          <c:idx val="0"/>
          <c:showLegendKey val="0"/>
          <c:showVal val="0"/>
          <c:showCatName val="0"/>
          <c:showSerName val="0"/>
          <c:showPercent val="0"/>
          <c:showBubbleSize val="0"/>
          <c:extLst>
            <c:ext xmlns:c15="http://schemas.microsoft.com/office/drawing/2012/chart" uri="{CE6537A1-D6FC-4f65-9D91-7224C49458BB}"/>
          </c:extLst>
        </c:dLbl>
      </c:pivotFmt>
      <c:pivotFmt>
        <c:idx val="139"/>
        <c:dLbl>
          <c:idx val="0"/>
          <c:showLegendKey val="0"/>
          <c:showVal val="0"/>
          <c:showCatName val="0"/>
          <c:showSerName val="0"/>
          <c:showPercent val="0"/>
          <c:showBubbleSize val="0"/>
          <c:extLst>
            <c:ext xmlns:c15="http://schemas.microsoft.com/office/drawing/2012/chart" uri="{CE6537A1-D6FC-4f65-9D91-7224C49458BB}"/>
          </c:extLst>
        </c:dLbl>
      </c:pivotFmt>
      <c:pivotFmt>
        <c:idx val="140"/>
        <c:dLbl>
          <c:idx val="0"/>
          <c:showLegendKey val="0"/>
          <c:showVal val="0"/>
          <c:showCatName val="0"/>
          <c:showSerName val="0"/>
          <c:showPercent val="0"/>
          <c:showBubbleSize val="0"/>
          <c:extLst>
            <c:ext xmlns:c15="http://schemas.microsoft.com/office/drawing/2012/chart" uri="{CE6537A1-D6FC-4f65-9D91-7224C49458BB}"/>
          </c:extLst>
        </c:dLbl>
      </c:pivotFmt>
      <c:pivotFmt>
        <c:idx val="141"/>
        <c:dLbl>
          <c:idx val="0"/>
          <c:showLegendKey val="0"/>
          <c:showVal val="0"/>
          <c:showCatName val="0"/>
          <c:showSerName val="0"/>
          <c:showPercent val="0"/>
          <c:showBubbleSize val="0"/>
          <c:extLst>
            <c:ext xmlns:c15="http://schemas.microsoft.com/office/drawing/2012/chart" uri="{CE6537A1-D6FC-4f65-9D91-7224C49458BB}"/>
          </c:extLst>
        </c:dLbl>
      </c:pivotFmt>
      <c:pivotFmt>
        <c:idx val="142"/>
        <c:dLbl>
          <c:idx val="0"/>
          <c:showLegendKey val="0"/>
          <c:showVal val="0"/>
          <c:showCatName val="0"/>
          <c:showSerName val="0"/>
          <c:showPercent val="0"/>
          <c:showBubbleSize val="0"/>
          <c:extLst>
            <c:ext xmlns:c15="http://schemas.microsoft.com/office/drawing/2012/chart" uri="{CE6537A1-D6FC-4f65-9D91-7224C49458BB}"/>
          </c:extLst>
        </c:dLbl>
      </c:pivotFmt>
      <c:pivotFmt>
        <c:idx val="143"/>
        <c:dLbl>
          <c:idx val="0"/>
          <c:showLegendKey val="0"/>
          <c:showVal val="0"/>
          <c:showCatName val="0"/>
          <c:showSerName val="0"/>
          <c:showPercent val="0"/>
          <c:showBubbleSize val="0"/>
          <c:extLst>
            <c:ext xmlns:c15="http://schemas.microsoft.com/office/drawing/2012/chart" uri="{CE6537A1-D6FC-4f65-9D91-7224C49458BB}"/>
          </c:extLst>
        </c:dLbl>
      </c:pivotFmt>
      <c:pivotFmt>
        <c:idx val="144"/>
        <c:dLbl>
          <c:idx val="0"/>
          <c:showLegendKey val="0"/>
          <c:showVal val="0"/>
          <c:showCatName val="0"/>
          <c:showSerName val="0"/>
          <c:showPercent val="0"/>
          <c:showBubbleSize val="0"/>
          <c:extLst>
            <c:ext xmlns:c15="http://schemas.microsoft.com/office/drawing/2012/chart" uri="{CE6537A1-D6FC-4f65-9D91-7224C49458BB}"/>
          </c:extLst>
        </c:dLbl>
      </c:pivotFmt>
      <c:pivotFmt>
        <c:idx val="145"/>
        <c:dLbl>
          <c:idx val="0"/>
          <c:showLegendKey val="0"/>
          <c:showVal val="0"/>
          <c:showCatName val="0"/>
          <c:showSerName val="0"/>
          <c:showPercent val="0"/>
          <c:showBubbleSize val="0"/>
          <c:extLst>
            <c:ext xmlns:c15="http://schemas.microsoft.com/office/drawing/2012/chart" uri="{CE6537A1-D6FC-4f65-9D91-7224C49458BB}"/>
          </c:extLst>
        </c:dLbl>
      </c:pivotFmt>
      <c:pivotFmt>
        <c:idx val="146"/>
        <c:dLbl>
          <c:idx val="0"/>
          <c:showLegendKey val="0"/>
          <c:showVal val="0"/>
          <c:showCatName val="0"/>
          <c:showSerName val="0"/>
          <c:showPercent val="0"/>
          <c:showBubbleSize val="0"/>
          <c:extLst>
            <c:ext xmlns:c15="http://schemas.microsoft.com/office/drawing/2012/chart" uri="{CE6537A1-D6FC-4f65-9D91-7224C49458BB}"/>
          </c:extLst>
        </c:dLbl>
      </c:pivotFmt>
      <c:pivotFmt>
        <c:idx val="147"/>
        <c:dLbl>
          <c:idx val="0"/>
          <c:showLegendKey val="0"/>
          <c:showVal val="0"/>
          <c:showCatName val="0"/>
          <c:showSerName val="0"/>
          <c:showPercent val="0"/>
          <c:showBubbleSize val="0"/>
          <c:extLst>
            <c:ext xmlns:c15="http://schemas.microsoft.com/office/drawing/2012/chart" uri="{CE6537A1-D6FC-4f65-9D91-7224C49458BB}"/>
          </c:extLst>
        </c:dLbl>
      </c:pivotFmt>
      <c:pivotFmt>
        <c:idx val="148"/>
        <c:dLbl>
          <c:idx val="0"/>
          <c:showLegendKey val="0"/>
          <c:showVal val="0"/>
          <c:showCatName val="0"/>
          <c:showSerName val="0"/>
          <c:showPercent val="0"/>
          <c:showBubbleSize val="0"/>
          <c:extLst>
            <c:ext xmlns:c15="http://schemas.microsoft.com/office/drawing/2012/chart" uri="{CE6537A1-D6FC-4f65-9D91-7224C49458BB}"/>
          </c:extLst>
        </c:dLbl>
      </c:pivotFmt>
      <c:pivotFmt>
        <c:idx val="149"/>
        <c:dLbl>
          <c:idx val="0"/>
          <c:showLegendKey val="0"/>
          <c:showVal val="0"/>
          <c:showCatName val="0"/>
          <c:showSerName val="0"/>
          <c:showPercent val="0"/>
          <c:showBubbleSize val="0"/>
          <c:extLst>
            <c:ext xmlns:c15="http://schemas.microsoft.com/office/drawing/2012/chart" uri="{CE6537A1-D6FC-4f65-9D91-7224C49458BB}"/>
          </c:extLst>
        </c:dLbl>
      </c:pivotFmt>
      <c:pivotFmt>
        <c:idx val="150"/>
        <c:dLbl>
          <c:idx val="0"/>
          <c:showLegendKey val="0"/>
          <c:showVal val="0"/>
          <c:showCatName val="0"/>
          <c:showSerName val="0"/>
          <c:showPercent val="0"/>
          <c:showBubbleSize val="0"/>
          <c:extLst>
            <c:ext xmlns:c15="http://schemas.microsoft.com/office/drawing/2012/chart" uri="{CE6537A1-D6FC-4f65-9D91-7224C49458BB}"/>
          </c:extLst>
        </c:dLbl>
      </c:pivotFmt>
      <c:pivotFmt>
        <c:idx val="151"/>
        <c:dLbl>
          <c:idx val="0"/>
          <c:showLegendKey val="0"/>
          <c:showVal val="0"/>
          <c:showCatName val="0"/>
          <c:showSerName val="0"/>
          <c:showPercent val="0"/>
          <c:showBubbleSize val="0"/>
          <c:extLst>
            <c:ext xmlns:c15="http://schemas.microsoft.com/office/drawing/2012/chart" uri="{CE6537A1-D6FC-4f65-9D91-7224C49458BB}"/>
          </c:extLst>
        </c:dLbl>
      </c:pivotFmt>
      <c:pivotFmt>
        <c:idx val="152"/>
        <c:dLbl>
          <c:idx val="0"/>
          <c:showLegendKey val="0"/>
          <c:showVal val="0"/>
          <c:showCatName val="0"/>
          <c:showSerName val="0"/>
          <c:showPercent val="0"/>
          <c:showBubbleSize val="0"/>
          <c:extLst>
            <c:ext xmlns:c15="http://schemas.microsoft.com/office/drawing/2012/chart" uri="{CE6537A1-D6FC-4f65-9D91-7224C49458BB}"/>
          </c:extLst>
        </c:dLbl>
      </c:pivotFmt>
      <c:pivotFmt>
        <c:idx val="153"/>
        <c:dLbl>
          <c:idx val="0"/>
          <c:showLegendKey val="0"/>
          <c:showVal val="0"/>
          <c:showCatName val="0"/>
          <c:showSerName val="0"/>
          <c:showPercent val="0"/>
          <c:showBubbleSize val="0"/>
          <c:extLst>
            <c:ext xmlns:c15="http://schemas.microsoft.com/office/drawing/2012/chart" uri="{CE6537A1-D6FC-4f65-9D91-7224C49458BB}"/>
          </c:extLst>
        </c:dLbl>
      </c:pivotFmt>
      <c:pivotFmt>
        <c:idx val="154"/>
        <c:dLbl>
          <c:idx val="0"/>
          <c:showLegendKey val="0"/>
          <c:showVal val="0"/>
          <c:showCatName val="0"/>
          <c:showSerName val="0"/>
          <c:showPercent val="0"/>
          <c:showBubbleSize val="0"/>
          <c:extLst>
            <c:ext xmlns:c15="http://schemas.microsoft.com/office/drawing/2012/chart" uri="{CE6537A1-D6FC-4f65-9D91-7224C49458BB}"/>
          </c:extLst>
        </c:dLbl>
      </c:pivotFmt>
      <c:pivotFmt>
        <c:idx val="155"/>
        <c:dLbl>
          <c:idx val="0"/>
          <c:showLegendKey val="0"/>
          <c:showVal val="0"/>
          <c:showCatName val="0"/>
          <c:showSerName val="0"/>
          <c:showPercent val="0"/>
          <c:showBubbleSize val="0"/>
          <c:extLst>
            <c:ext xmlns:c15="http://schemas.microsoft.com/office/drawing/2012/chart" uri="{CE6537A1-D6FC-4f65-9D91-7224C49458BB}"/>
          </c:extLst>
        </c:dLbl>
      </c:pivotFmt>
      <c:pivotFmt>
        <c:idx val="156"/>
        <c:dLbl>
          <c:idx val="0"/>
          <c:showLegendKey val="0"/>
          <c:showVal val="0"/>
          <c:showCatName val="0"/>
          <c:showSerName val="0"/>
          <c:showPercent val="0"/>
          <c:showBubbleSize val="0"/>
          <c:extLst>
            <c:ext xmlns:c15="http://schemas.microsoft.com/office/drawing/2012/chart" uri="{CE6537A1-D6FC-4f65-9D91-7224C49458BB}"/>
          </c:extLst>
        </c:dLbl>
      </c:pivotFmt>
      <c:pivotFmt>
        <c:idx val="157"/>
        <c:dLbl>
          <c:idx val="0"/>
          <c:showLegendKey val="0"/>
          <c:showVal val="0"/>
          <c:showCatName val="0"/>
          <c:showSerName val="0"/>
          <c:showPercent val="0"/>
          <c:showBubbleSize val="0"/>
          <c:extLst>
            <c:ext xmlns:c15="http://schemas.microsoft.com/office/drawing/2012/chart" uri="{CE6537A1-D6FC-4f65-9D91-7224C49458BB}"/>
          </c:extLst>
        </c:dLbl>
      </c:pivotFmt>
      <c:pivotFmt>
        <c:idx val="158"/>
        <c:dLbl>
          <c:idx val="0"/>
          <c:showLegendKey val="0"/>
          <c:showVal val="0"/>
          <c:showCatName val="0"/>
          <c:showSerName val="0"/>
          <c:showPercent val="0"/>
          <c:showBubbleSize val="0"/>
          <c:extLst>
            <c:ext xmlns:c15="http://schemas.microsoft.com/office/drawing/2012/chart" uri="{CE6537A1-D6FC-4f65-9D91-7224C49458BB}"/>
          </c:extLst>
        </c:dLbl>
      </c:pivotFmt>
      <c:pivotFmt>
        <c:idx val="159"/>
        <c:dLbl>
          <c:idx val="0"/>
          <c:showLegendKey val="0"/>
          <c:showVal val="0"/>
          <c:showCatName val="0"/>
          <c:showSerName val="0"/>
          <c:showPercent val="0"/>
          <c:showBubbleSize val="0"/>
          <c:extLst>
            <c:ext xmlns:c15="http://schemas.microsoft.com/office/drawing/2012/chart" uri="{CE6537A1-D6FC-4f65-9D91-7224C49458BB}"/>
          </c:extLst>
        </c:dLbl>
      </c:pivotFmt>
      <c:pivotFmt>
        <c:idx val="160"/>
        <c:dLbl>
          <c:idx val="0"/>
          <c:showLegendKey val="0"/>
          <c:showVal val="0"/>
          <c:showCatName val="0"/>
          <c:showSerName val="0"/>
          <c:showPercent val="0"/>
          <c:showBubbleSize val="0"/>
          <c:extLst>
            <c:ext xmlns:c15="http://schemas.microsoft.com/office/drawing/2012/chart" uri="{CE6537A1-D6FC-4f65-9D91-7224C49458BB}"/>
          </c:extLst>
        </c:dLbl>
      </c:pivotFmt>
      <c:pivotFmt>
        <c:idx val="161"/>
        <c:dLbl>
          <c:idx val="0"/>
          <c:showLegendKey val="0"/>
          <c:showVal val="0"/>
          <c:showCatName val="0"/>
          <c:showSerName val="0"/>
          <c:showPercent val="0"/>
          <c:showBubbleSize val="0"/>
          <c:extLst>
            <c:ext xmlns:c15="http://schemas.microsoft.com/office/drawing/2012/chart" uri="{CE6537A1-D6FC-4f65-9D91-7224C49458BB}"/>
          </c:extLst>
        </c:dLbl>
      </c:pivotFmt>
      <c:pivotFmt>
        <c:idx val="162"/>
        <c:dLbl>
          <c:idx val="0"/>
          <c:showLegendKey val="0"/>
          <c:showVal val="0"/>
          <c:showCatName val="0"/>
          <c:showSerName val="0"/>
          <c:showPercent val="0"/>
          <c:showBubbleSize val="0"/>
          <c:extLst>
            <c:ext xmlns:c15="http://schemas.microsoft.com/office/drawing/2012/chart" uri="{CE6537A1-D6FC-4f65-9D91-7224C49458BB}"/>
          </c:extLst>
        </c:dLbl>
      </c:pivotFmt>
      <c:pivotFmt>
        <c:idx val="163"/>
        <c:dLbl>
          <c:idx val="0"/>
          <c:showLegendKey val="0"/>
          <c:showVal val="0"/>
          <c:showCatName val="0"/>
          <c:showSerName val="0"/>
          <c:showPercent val="0"/>
          <c:showBubbleSize val="0"/>
          <c:extLst>
            <c:ext xmlns:c15="http://schemas.microsoft.com/office/drawing/2012/chart" uri="{CE6537A1-D6FC-4f65-9D91-7224C49458BB}"/>
          </c:extLst>
        </c:dLbl>
      </c:pivotFmt>
      <c:pivotFmt>
        <c:idx val="164"/>
        <c:dLbl>
          <c:idx val="0"/>
          <c:showLegendKey val="0"/>
          <c:showVal val="0"/>
          <c:showCatName val="0"/>
          <c:showSerName val="0"/>
          <c:showPercent val="0"/>
          <c:showBubbleSize val="0"/>
          <c:extLst>
            <c:ext xmlns:c15="http://schemas.microsoft.com/office/drawing/2012/chart" uri="{CE6537A1-D6FC-4f65-9D91-7224C49458BB}"/>
          </c:extLst>
        </c:dLbl>
      </c:pivotFmt>
      <c:pivotFmt>
        <c:idx val="165"/>
        <c:dLbl>
          <c:idx val="0"/>
          <c:showLegendKey val="0"/>
          <c:showVal val="0"/>
          <c:showCatName val="0"/>
          <c:showSerName val="0"/>
          <c:showPercent val="0"/>
          <c:showBubbleSize val="0"/>
          <c:extLst>
            <c:ext xmlns:c15="http://schemas.microsoft.com/office/drawing/2012/chart" uri="{CE6537A1-D6FC-4f65-9D91-7224C49458BB}"/>
          </c:extLst>
        </c:dLbl>
      </c:pivotFmt>
      <c:pivotFmt>
        <c:idx val="166"/>
        <c:dLbl>
          <c:idx val="0"/>
          <c:showLegendKey val="0"/>
          <c:showVal val="0"/>
          <c:showCatName val="0"/>
          <c:showSerName val="0"/>
          <c:showPercent val="0"/>
          <c:showBubbleSize val="0"/>
          <c:extLst>
            <c:ext xmlns:c15="http://schemas.microsoft.com/office/drawing/2012/chart" uri="{CE6537A1-D6FC-4f65-9D91-7224C49458BB}"/>
          </c:extLst>
        </c:dLbl>
      </c:pivotFmt>
      <c:pivotFmt>
        <c:idx val="16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6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6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1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1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46432933097333"/>
          <c:y val="0.11333250883538108"/>
          <c:w val="0.80327418467710332"/>
          <c:h val="0.83130682147602963"/>
        </c:manualLayout>
      </c:layout>
      <c:lineChart>
        <c:grouping val="stacked"/>
        <c:varyColors val="0"/>
        <c:ser>
          <c:idx val="0"/>
          <c:order val="0"/>
          <c:tx>
            <c:v>Sum of Customer ID</c:v>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Lit>
              <c:ptCount val="2"/>
              <c:pt idx="0">
                <c:v>Pink Cab</c:v>
              </c:pt>
              <c:pt idx="1">
                <c:v>Yellow Cab</c:v>
              </c:pt>
            </c:strLit>
          </c:cat>
          <c:val>
            <c:numLit>
              <c:formatCode>General</c:formatCode>
              <c:ptCount val="2"/>
              <c:pt idx="0">
                <c:v>222474151</c:v>
              </c:pt>
              <c:pt idx="1">
                <c:v>854058068</c:v>
              </c:pt>
            </c:numLit>
          </c:val>
          <c:smooth val="0"/>
          <c:extLst>
            <c:ext xmlns:c16="http://schemas.microsoft.com/office/drawing/2014/chart" uri="{C3380CC4-5D6E-409C-BE32-E72D297353CC}">
              <c16:uniqueId val="{00000000-8623-43D4-A0FC-7F90B0AA2775}"/>
            </c:ext>
          </c:extLst>
        </c:ser>
        <c:ser>
          <c:idx val="1"/>
          <c:order val="1"/>
          <c:tx>
            <c:v>Sum of profit</c:v>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s>
            <c:dLbl>
              <c:idx val="0"/>
              <c:layout>
                <c:manualLayout>
                  <c:x val="-3.9194535823992259E-2"/>
                  <c:y val="-7.74905417579792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9DB-427C-AFE3-7C07CE904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Lit>
              <c:ptCount val="2"/>
              <c:pt idx="0">
                <c:v>Pink Cab</c:v>
              </c:pt>
              <c:pt idx="1">
                <c:v>Yellow Cab</c:v>
              </c:pt>
            </c:strLit>
          </c:cat>
          <c:val>
            <c:numLit>
              <c:formatCode>General</c:formatCode>
              <c:ptCount val="2"/>
              <c:pt idx="0">
                <c:v>5704863.4800000032</c:v>
              </c:pt>
              <c:pt idx="1">
                <c:v>20591121.519999992</c:v>
              </c:pt>
            </c:numLit>
          </c:val>
          <c:smooth val="0"/>
          <c:extLst>
            <c:ext xmlns:c16="http://schemas.microsoft.com/office/drawing/2014/chart" uri="{C3380CC4-5D6E-409C-BE32-E72D297353CC}">
              <c16:uniqueId val="{00000001-8623-43D4-A0FC-7F90B0AA2775}"/>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10730672"/>
        <c:axId val="110727344"/>
      </c:lineChart>
      <c:catAx>
        <c:axId val="110730672"/>
        <c:scaling>
          <c:orientation val="minMax"/>
        </c:scaling>
        <c:delete val="0"/>
        <c:axPos val="b"/>
        <c:numFmt formatCode="m/d/yyyy"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727344"/>
        <c:crosses val="autoZero"/>
        <c:auto val="1"/>
        <c:lblAlgn val="ctr"/>
        <c:lblOffset val="100"/>
        <c:noMultiLvlLbl val="0"/>
        <c:extLst/>
      </c:catAx>
      <c:valAx>
        <c:axId val="110727344"/>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7306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legendEntry>
      <c:layout>
        <c:manualLayout>
          <c:xMode val="edge"/>
          <c:yMode val="edge"/>
          <c:x val="0.7367134687676351"/>
          <c:y val="0.43781702858716293"/>
          <c:w val="0.14915608947254422"/>
          <c:h val="0.1202512911799481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1).xlsb.xlsx]Profit in both companies!PivotTable5</c:name>
    <c:fmtId val="23"/>
  </c:pivotSource>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b="1">
                <a:latin typeface="Times New Roman" panose="02020603050405020304" pitchFamily="18" charset="0"/>
                <a:cs typeface="Times New Roman" panose="02020603050405020304" pitchFamily="18" charset="0"/>
              </a:rPr>
              <a:t>Sum of Profit in</a:t>
            </a:r>
            <a:r>
              <a:rPr lang="en-US" sz="2800" b="1" baseline="0">
                <a:latin typeface="Times New Roman" panose="02020603050405020304" pitchFamily="18" charset="0"/>
                <a:cs typeface="Times New Roman" panose="02020603050405020304" pitchFamily="18" charset="0"/>
              </a:rPr>
              <a:t> both the companies</a:t>
            </a:r>
          </a:p>
          <a:p>
            <a:pPr>
              <a:defRPr sz="2800" b="1">
                <a:latin typeface="Times New Roman" panose="02020603050405020304" pitchFamily="18" charset="0"/>
                <a:cs typeface="Times New Roman" panose="02020603050405020304" pitchFamily="18" charset="0"/>
              </a:defRPr>
            </a:pPr>
            <a:endParaRPr lang="en-US" sz="2800" b="1">
              <a:latin typeface="Times New Roman" panose="02020603050405020304" pitchFamily="18" charset="0"/>
              <a:cs typeface="Times New Roman" panose="02020603050405020304" pitchFamily="18" charset="0"/>
            </a:endParaRPr>
          </a:p>
        </c:rich>
      </c:tx>
      <c:overlay val="0"/>
      <c:spPr>
        <a:solidFill>
          <a:schemeClr val="accent4">
            <a:lumMod val="40000"/>
            <a:lumOff val="60000"/>
          </a:schemeClr>
        </a:solid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'Profit in both companies'!$B$3</c:f>
              <c:strCache>
                <c:ptCount val="1"/>
                <c:pt idx="0">
                  <c:v>Sum of  Price Charged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companies'!$B$4:$B$8</c:f>
              <c:numCache>
                <c:formatCode>General</c:formatCode>
                <c:ptCount val="2"/>
                <c:pt idx="0">
                  <c:v>7776081.8399999775</c:v>
                </c:pt>
                <c:pt idx="1">
                  <c:v>30021060.879999839</c:v>
                </c:pt>
              </c:numCache>
            </c:numRef>
          </c:val>
          <c:extLst>
            <c:ext xmlns:c16="http://schemas.microsoft.com/office/drawing/2014/chart" uri="{C3380CC4-5D6E-409C-BE32-E72D297353CC}">
              <c16:uniqueId val="{00000000-896E-4C1B-AE2B-1EAA83A2B06E}"/>
            </c:ext>
          </c:extLst>
        </c:ser>
        <c:ser>
          <c:idx val="1"/>
          <c:order val="1"/>
          <c:tx>
            <c:strRef>
              <c:f>'Profit in both companies'!$C$3</c:f>
              <c:strCache>
                <c:ptCount val="1"/>
                <c:pt idx="0">
                  <c:v>Sum of  Cost of Trip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companies'!$C$4:$C$8</c:f>
              <c:numCache>
                <c:formatCode>General</c:formatCode>
                <c:ptCount val="2"/>
                <c:pt idx="0">
                  <c:v>1963001.4500000065</c:v>
                </c:pt>
                <c:pt idx="1">
                  <c:v>9207479.3299999721</c:v>
                </c:pt>
              </c:numCache>
            </c:numRef>
          </c:val>
          <c:extLst>
            <c:ext xmlns:c16="http://schemas.microsoft.com/office/drawing/2014/chart" uri="{C3380CC4-5D6E-409C-BE32-E72D297353CC}">
              <c16:uniqueId val="{00000001-896E-4C1B-AE2B-1EAA83A2B06E}"/>
            </c:ext>
          </c:extLst>
        </c:ser>
        <c:ser>
          <c:idx val="2"/>
          <c:order val="2"/>
          <c:tx>
            <c:strRef>
              <c:f>'Profit in both companies'!$D$3</c:f>
              <c:strCache>
                <c:ptCount val="1"/>
                <c:pt idx="0">
                  <c:v>Sum of profit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companies'!$D$4:$D$8</c:f>
              <c:numCache>
                <c:formatCode>General</c:formatCode>
                <c:ptCount val="2"/>
                <c:pt idx="0">
                  <c:v>5813080.3900000025</c:v>
                </c:pt>
                <c:pt idx="1">
                  <c:v>20813581.550000172</c:v>
                </c:pt>
              </c:numCache>
            </c:numRef>
          </c:val>
          <c:extLst>
            <c:ext xmlns:c16="http://schemas.microsoft.com/office/drawing/2014/chart" uri="{C3380CC4-5D6E-409C-BE32-E72D297353CC}">
              <c16:uniqueId val="{00000002-896E-4C1B-AE2B-1EAA83A2B06E}"/>
            </c:ext>
          </c:extLst>
        </c:ser>
        <c:dLbls>
          <c:showLegendKey val="0"/>
          <c:showVal val="1"/>
          <c:showCatName val="0"/>
          <c:showSerName val="0"/>
          <c:showPercent val="0"/>
          <c:showBubbleSize val="0"/>
        </c:dLbls>
        <c:gapWidth val="95"/>
        <c:overlap val="100"/>
        <c:axId val="1082616927"/>
        <c:axId val="1082617343"/>
      </c:barChart>
      <c:catAx>
        <c:axId val="1082616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2617343"/>
        <c:crosses val="autoZero"/>
        <c:auto val="1"/>
        <c:lblAlgn val="ctr"/>
        <c:lblOffset val="100"/>
        <c:noMultiLvlLbl val="0"/>
      </c:catAx>
      <c:valAx>
        <c:axId val="1082617343"/>
        <c:scaling>
          <c:orientation val="minMax"/>
        </c:scaling>
        <c:delete val="1"/>
        <c:axPos val="l"/>
        <c:numFmt formatCode="General" sourceLinked="1"/>
        <c:majorTickMark val="none"/>
        <c:minorTickMark val="none"/>
        <c:tickLblPos val="nextTo"/>
        <c:crossAx val="1082616927"/>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Entry>
      <c:legendEntry>
        <c:idx val="1"/>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Entry>
      <c:legendEntry>
        <c:idx val="2"/>
        <c:txPr>
          <a:bodyPr rot="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1).xlsb.xlsx]Age vs Gender!PivotTable3</c:name>
    <c:fmtId val="41"/>
  </c:pivotSource>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dirty="0"/>
              <a:t>Age wise grouping using Gender attribute</a:t>
            </a:r>
          </a:p>
          <a:p>
            <a:pPr>
              <a:defRPr sz="2400"/>
            </a:pPr>
            <a:r>
              <a:rPr lang="en-US" sz="2400" dirty="0"/>
              <a:t>   </a:t>
            </a:r>
          </a:p>
        </c:rich>
      </c:tx>
      <c:layout>
        <c:manualLayout>
          <c:xMode val="edge"/>
          <c:yMode val="edge"/>
          <c:x val="0.23564045826388491"/>
          <c:y val="1.2001049320960891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4729079780258925E-2"/>
          <c:y val="0.14410600239901444"/>
          <c:w val="0.85377684858330294"/>
          <c:h val="0.76325868390670371"/>
        </c:manualLayout>
      </c:layout>
      <c:barChart>
        <c:barDir val="col"/>
        <c:grouping val="stacked"/>
        <c:varyColors val="0"/>
        <c:ser>
          <c:idx val="0"/>
          <c:order val="0"/>
          <c:tx>
            <c:strRef>
              <c:f>'Age vs Gender'!$B$4:$B$5</c:f>
              <c:strCache>
                <c:ptCount val="1"/>
                <c:pt idx="0">
                  <c:v>Pink Cab</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'Age vs Gender'!$A$6:$A$53</c:f>
              <c:strCache>
                <c:ptCount val="47"/>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strCache>
            </c:strRef>
          </c:cat>
          <c:val>
            <c:numRef>
              <c:f>'Age vs Gender'!$B$6:$B$53</c:f>
              <c:numCache>
                <c:formatCode>General</c:formatCode>
                <c:ptCount val="47"/>
                <c:pt idx="0">
                  <c:v>261</c:v>
                </c:pt>
                <c:pt idx="1">
                  <c:v>255</c:v>
                </c:pt>
                <c:pt idx="2">
                  <c:v>274</c:v>
                </c:pt>
                <c:pt idx="3">
                  <c:v>254</c:v>
                </c:pt>
                <c:pt idx="4">
                  <c:v>260</c:v>
                </c:pt>
                <c:pt idx="5">
                  <c:v>281</c:v>
                </c:pt>
                <c:pt idx="6">
                  <c:v>233</c:v>
                </c:pt>
                <c:pt idx="7">
                  <c:v>301</c:v>
                </c:pt>
                <c:pt idx="8">
                  <c:v>266</c:v>
                </c:pt>
                <c:pt idx="9">
                  <c:v>248</c:v>
                </c:pt>
                <c:pt idx="10">
                  <c:v>248</c:v>
                </c:pt>
                <c:pt idx="11">
                  <c:v>247</c:v>
                </c:pt>
                <c:pt idx="12">
                  <c:v>265</c:v>
                </c:pt>
                <c:pt idx="13">
                  <c:v>262</c:v>
                </c:pt>
                <c:pt idx="14">
                  <c:v>247</c:v>
                </c:pt>
                <c:pt idx="15">
                  <c:v>258</c:v>
                </c:pt>
                <c:pt idx="16">
                  <c:v>259</c:v>
                </c:pt>
                <c:pt idx="17">
                  <c:v>224</c:v>
                </c:pt>
                <c:pt idx="18">
                  <c:v>210</c:v>
                </c:pt>
                <c:pt idx="19">
                  <c:v>270</c:v>
                </c:pt>
                <c:pt idx="20">
                  <c:v>227</c:v>
                </c:pt>
                <c:pt idx="21">
                  <c:v>285</c:v>
                </c:pt>
                <c:pt idx="22">
                  <c:v>252</c:v>
                </c:pt>
                <c:pt idx="23">
                  <c:v>72</c:v>
                </c:pt>
                <c:pt idx="24">
                  <c:v>69</c:v>
                </c:pt>
                <c:pt idx="25">
                  <c:v>86</c:v>
                </c:pt>
                <c:pt idx="26">
                  <c:v>84</c:v>
                </c:pt>
                <c:pt idx="27">
                  <c:v>81</c:v>
                </c:pt>
                <c:pt idx="28">
                  <c:v>94</c:v>
                </c:pt>
                <c:pt idx="29">
                  <c:v>102</c:v>
                </c:pt>
                <c:pt idx="30">
                  <c:v>79</c:v>
                </c:pt>
                <c:pt idx="31">
                  <c:v>79</c:v>
                </c:pt>
                <c:pt idx="32">
                  <c:v>80</c:v>
                </c:pt>
                <c:pt idx="33">
                  <c:v>88</c:v>
                </c:pt>
                <c:pt idx="34">
                  <c:v>88</c:v>
                </c:pt>
                <c:pt idx="35">
                  <c:v>86</c:v>
                </c:pt>
                <c:pt idx="36">
                  <c:v>80</c:v>
                </c:pt>
                <c:pt idx="37">
                  <c:v>79</c:v>
                </c:pt>
                <c:pt idx="38">
                  <c:v>83</c:v>
                </c:pt>
                <c:pt idx="39">
                  <c:v>94</c:v>
                </c:pt>
                <c:pt idx="40">
                  <c:v>83</c:v>
                </c:pt>
                <c:pt idx="41">
                  <c:v>74</c:v>
                </c:pt>
                <c:pt idx="42">
                  <c:v>70</c:v>
                </c:pt>
                <c:pt idx="43">
                  <c:v>88</c:v>
                </c:pt>
                <c:pt idx="44">
                  <c:v>92</c:v>
                </c:pt>
                <c:pt idx="45">
                  <c:v>74</c:v>
                </c:pt>
                <c:pt idx="46">
                  <c:v>86</c:v>
                </c:pt>
              </c:numCache>
            </c:numRef>
          </c:val>
          <c:extLst>
            <c:ext xmlns:c16="http://schemas.microsoft.com/office/drawing/2014/chart" uri="{C3380CC4-5D6E-409C-BE32-E72D297353CC}">
              <c16:uniqueId val="{00000000-4693-4218-937C-58BF9288B923}"/>
            </c:ext>
          </c:extLst>
        </c:ser>
        <c:ser>
          <c:idx val="1"/>
          <c:order val="1"/>
          <c:tx>
            <c:strRef>
              <c:f>'Age vs Gender'!$C$4:$C$5</c:f>
              <c:strCache>
                <c:ptCount val="1"/>
                <c:pt idx="0">
                  <c:v>Yellow Cab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'Age vs Gender'!$A$6:$A$53</c:f>
              <c:strCache>
                <c:ptCount val="47"/>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strCache>
            </c:strRef>
          </c:cat>
          <c:val>
            <c:numRef>
              <c:f>'Age vs Gender'!$C$6:$C$53</c:f>
              <c:numCache>
                <c:formatCode>General</c:formatCode>
                <c:ptCount val="47"/>
                <c:pt idx="0">
                  <c:v>951</c:v>
                </c:pt>
                <c:pt idx="1">
                  <c:v>1008</c:v>
                </c:pt>
                <c:pt idx="2">
                  <c:v>1042</c:v>
                </c:pt>
                <c:pt idx="3">
                  <c:v>948</c:v>
                </c:pt>
                <c:pt idx="4">
                  <c:v>998</c:v>
                </c:pt>
                <c:pt idx="5">
                  <c:v>978</c:v>
                </c:pt>
                <c:pt idx="6">
                  <c:v>970</c:v>
                </c:pt>
                <c:pt idx="7">
                  <c:v>961</c:v>
                </c:pt>
                <c:pt idx="8">
                  <c:v>1005</c:v>
                </c:pt>
                <c:pt idx="9">
                  <c:v>989</c:v>
                </c:pt>
                <c:pt idx="10">
                  <c:v>1017</c:v>
                </c:pt>
                <c:pt idx="11">
                  <c:v>950</c:v>
                </c:pt>
                <c:pt idx="12">
                  <c:v>971</c:v>
                </c:pt>
                <c:pt idx="13">
                  <c:v>934</c:v>
                </c:pt>
                <c:pt idx="14">
                  <c:v>1020</c:v>
                </c:pt>
                <c:pt idx="15">
                  <c:v>927</c:v>
                </c:pt>
                <c:pt idx="16">
                  <c:v>1039</c:v>
                </c:pt>
                <c:pt idx="17">
                  <c:v>958</c:v>
                </c:pt>
                <c:pt idx="18">
                  <c:v>1000</c:v>
                </c:pt>
                <c:pt idx="19">
                  <c:v>988</c:v>
                </c:pt>
                <c:pt idx="20">
                  <c:v>957</c:v>
                </c:pt>
                <c:pt idx="21">
                  <c:v>994</c:v>
                </c:pt>
                <c:pt idx="22">
                  <c:v>966</c:v>
                </c:pt>
                <c:pt idx="23">
                  <c:v>342</c:v>
                </c:pt>
                <c:pt idx="24">
                  <c:v>348</c:v>
                </c:pt>
                <c:pt idx="25">
                  <c:v>328</c:v>
                </c:pt>
                <c:pt idx="26">
                  <c:v>304</c:v>
                </c:pt>
                <c:pt idx="27">
                  <c:v>348</c:v>
                </c:pt>
                <c:pt idx="28">
                  <c:v>350</c:v>
                </c:pt>
                <c:pt idx="29">
                  <c:v>322</c:v>
                </c:pt>
                <c:pt idx="30">
                  <c:v>325</c:v>
                </c:pt>
                <c:pt idx="31">
                  <c:v>335</c:v>
                </c:pt>
                <c:pt idx="32">
                  <c:v>327</c:v>
                </c:pt>
                <c:pt idx="33">
                  <c:v>333</c:v>
                </c:pt>
                <c:pt idx="34">
                  <c:v>340</c:v>
                </c:pt>
                <c:pt idx="35">
                  <c:v>314</c:v>
                </c:pt>
                <c:pt idx="36">
                  <c:v>305</c:v>
                </c:pt>
                <c:pt idx="37">
                  <c:v>307</c:v>
                </c:pt>
                <c:pt idx="38">
                  <c:v>334</c:v>
                </c:pt>
                <c:pt idx="39">
                  <c:v>308</c:v>
                </c:pt>
                <c:pt idx="40">
                  <c:v>334</c:v>
                </c:pt>
                <c:pt idx="41">
                  <c:v>364</c:v>
                </c:pt>
                <c:pt idx="42">
                  <c:v>329</c:v>
                </c:pt>
                <c:pt idx="43">
                  <c:v>373</c:v>
                </c:pt>
                <c:pt idx="44">
                  <c:v>304</c:v>
                </c:pt>
                <c:pt idx="45">
                  <c:v>318</c:v>
                </c:pt>
                <c:pt idx="46">
                  <c:v>351</c:v>
                </c:pt>
              </c:numCache>
            </c:numRef>
          </c:val>
          <c:extLst>
            <c:ext xmlns:c16="http://schemas.microsoft.com/office/drawing/2014/chart" uri="{C3380CC4-5D6E-409C-BE32-E72D297353CC}">
              <c16:uniqueId val="{00000001-4693-4218-937C-58BF9288B923}"/>
            </c:ext>
          </c:extLst>
        </c:ser>
        <c:dLbls>
          <c:showLegendKey val="0"/>
          <c:showVal val="0"/>
          <c:showCatName val="0"/>
          <c:showSerName val="0"/>
          <c:showPercent val="0"/>
          <c:showBubbleSize val="0"/>
        </c:dLbls>
        <c:gapWidth val="150"/>
        <c:overlap val="100"/>
        <c:axId val="1069506175"/>
        <c:axId val="1069506591"/>
      </c:barChart>
      <c:catAx>
        <c:axId val="1069506175"/>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dirty="0">
                    <a:solidFill>
                      <a:schemeClr val="tx1"/>
                    </a:solidFill>
                  </a:rPr>
                  <a:t>Age</a:t>
                </a:r>
                <a:endParaRPr lang="en-US" dirty="0">
                  <a:solidFill>
                    <a:schemeClr val="tx1"/>
                  </a:solidFill>
                </a:endParaRPr>
              </a:p>
            </c:rich>
          </c:tx>
          <c:layout>
            <c:manualLayout>
              <c:xMode val="edge"/>
              <c:yMode val="edge"/>
              <c:x val="0.44938714159935722"/>
              <c:y val="0.946388915904817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06591"/>
        <c:crosses val="autoZero"/>
        <c:auto val="1"/>
        <c:lblAlgn val="ctr"/>
        <c:lblOffset val="100"/>
        <c:tickLblSkip val="2"/>
        <c:tickMarkSkip val="1"/>
        <c:noMultiLvlLbl val="0"/>
      </c:catAx>
      <c:valAx>
        <c:axId val="1069506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solidFill>
                    <a:highlight>
                      <a:srgbClr val="C0C0C0"/>
                    </a:highlight>
                    <a:latin typeface="+mn-lt"/>
                    <a:ea typeface="+mn-ea"/>
                    <a:cs typeface="+mn-cs"/>
                  </a:defRPr>
                </a:pPr>
                <a:r>
                  <a:rPr lang="en-US" sz="1800" dirty="0">
                    <a:solidFill>
                      <a:schemeClr val="tx1"/>
                    </a:solidFill>
                    <a:highlight>
                      <a:srgbClr val="C0C0C0"/>
                    </a:highlight>
                  </a:rPr>
                  <a:t>Users</a:t>
                </a:r>
              </a:p>
            </c:rich>
          </c:tx>
          <c:layout>
            <c:manualLayout>
              <c:xMode val="edge"/>
              <c:yMode val="edge"/>
              <c:x val="5.7383322310012178E-3"/>
              <c:y val="0.47796901678229486"/>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solidFill>
                  <a:highlight>
                    <a:srgbClr val="C0C0C0"/>
                  </a:highlight>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06175"/>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813159192116039"/>
          <c:y val="9.6189857012848684E-2"/>
          <c:w val="0.11757658486119892"/>
          <c:h val="0.108547684192733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60AE5B-652E-4BD5-A059-3A247E5F6E84}" type="doc">
      <dgm:prSet loTypeId="urn:microsoft.com/office/officeart/2018/2/layout/IconCircle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37EAC90E-452B-41D6-AAC3-8BFE6A2A53CC}">
      <dgm:prSet phldrT="[Text]"/>
      <dgm:spPr/>
      <dgm:t>
        <a:bodyPr/>
        <a:lstStyle/>
        <a:p>
          <a:r>
            <a:rPr lang="en-US" dirty="0">
              <a:latin typeface="Times New Roman" panose="02020603050405020304" pitchFamily="18" charset="0"/>
              <a:cs typeface="Times New Roman" panose="02020603050405020304" pitchFamily="18" charset="0"/>
            </a:rPr>
            <a:t>Defined the business task</a:t>
          </a:r>
        </a:p>
      </dgm:t>
    </dgm:pt>
    <dgm:pt modelId="{0C572EB6-6B59-4894-B0E8-4434654D8A83}" type="parTrans" cxnId="{AA830AAC-C301-4C08-AF4E-A1F825DB9E0F}">
      <dgm:prSet/>
      <dgm:spPr/>
      <dgm:t>
        <a:bodyPr/>
        <a:lstStyle/>
        <a:p>
          <a:endParaRPr lang="en-US"/>
        </a:p>
      </dgm:t>
    </dgm:pt>
    <dgm:pt modelId="{B41ED507-9D98-4463-8B84-9D162ECF6D75}" type="sibTrans" cxnId="{AA830AAC-C301-4C08-AF4E-A1F825DB9E0F}">
      <dgm:prSet/>
      <dgm:spPr/>
      <dgm:t>
        <a:bodyPr/>
        <a:lstStyle/>
        <a:p>
          <a:endParaRPr lang="en-US"/>
        </a:p>
      </dgm:t>
    </dgm:pt>
    <dgm:pt modelId="{526A3448-8B7F-43ED-BAE7-7F81B1BC6387}">
      <dgm:prSet phldrT="[Text]"/>
      <dgm:spPr/>
      <dgm:t>
        <a:bodyPr/>
        <a:lstStyle/>
        <a:p>
          <a:r>
            <a:rPr lang="en-US" dirty="0">
              <a:latin typeface="Times New Roman" panose="02020603050405020304" pitchFamily="18" charset="0"/>
              <a:cs typeface="Times New Roman" panose="02020603050405020304" pitchFamily="18" charset="0"/>
            </a:rPr>
            <a:t>Collected the data from the data source</a:t>
          </a:r>
        </a:p>
      </dgm:t>
    </dgm:pt>
    <dgm:pt modelId="{247DDE03-027C-4F04-A08B-0E3185DC421E}" type="parTrans" cxnId="{2E3378BB-FFC9-47BB-B042-84C8636AA0CD}">
      <dgm:prSet/>
      <dgm:spPr/>
      <dgm:t>
        <a:bodyPr/>
        <a:lstStyle/>
        <a:p>
          <a:endParaRPr lang="en-US"/>
        </a:p>
      </dgm:t>
    </dgm:pt>
    <dgm:pt modelId="{E4291A17-1F41-4E97-8179-D1651C8AA8B1}" type="sibTrans" cxnId="{2E3378BB-FFC9-47BB-B042-84C8636AA0CD}">
      <dgm:prSet/>
      <dgm:spPr/>
      <dgm:t>
        <a:bodyPr/>
        <a:lstStyle/>
        <a:p>
          <a:endParaRPr lang="en-US"/>
        </a:p>
      </dgm:t>
    </dgm:pt>
    <dgm:pt modelId="{D0B6F2F2-BC63-4972-A9B6-6BC6C38E6B91}">
      <dgm:prSet phldrT="[Text]"/>
      <dgm:spPr/>
      <dgm:t>
        <a:bodyPr/>
        <a:lstStyle/>
        <a:p>
          <a:r>
            <a:rPr lang="en-US" dirty="0">
              <a:latin typeface="Times New Roman" panose="02020603050405020304" pitchFamily="18" charset="0"/>
              <a:cs typeface="Times New Roman" panose="02020603050405020304" pitchFamily="18" charset="0"/>
            </a:rPr>
            <a:t>Cleaned the data thoroughly and created Master data</a:t>
          </a:r>
        </a:p>
      </dgm:t>
    </dgm:pt>
    <dgm:pt modelId="{2C1670B4-8BEE-4134-B3D0-634FC3C8AB29}" type="parTrans" cxnId="{2E6AF7A0-0D35-47AF-AFFC-ADF2DE754EE9}">
      <dgm:prSet/>
      <dgm:spPr/>
      <dgm:t>
        <a:bodyPr/>
        <a:lstStyle/>
        <a:p>
          <a:endParaRPr lang="en-US"/>
        </a:p>
      </dgm:t>
    </dgm:pt>
    <dgm:pt modelId="{895BFF89-ED88-4375-B002-792B6EE7F50B}" type="sibTrans" cxnId="{2E6AF7A0-0D35-47AF-AFFC-ADF2DE754EE9}">
      <dgm:prSet/>
      <dgm:spPr/>
      <dgm:t>
        <a:bodyPr/>
        <a:lstStyle/>
        <a:p>
          <a:endParaRPr lang="en-US"/>
        </a:p>
      </dgm:t>
    </dgm:pt>
    <dgm:pt modelId="{6BA38AA5-BE74-4E37-85D2-C635CDD7E45A}">
      <dgm:prSet phldrT="[Text]"/>
      <dgm:spPr/>
      <dgm:t>
        <a:bodyPr/>
        <a:lstStyle/>
        <a:p>
          <a:r>
            <a:rPr lang="en-US" dirty="0">
              <a:latin typeface="Times New Roman" panose="02020603050405020304" pitchFamily="18" charset="0"/>
              <a:cs typeface="Times New Roman" panose="02020603050405020304" pitchFamily="18" charset="0"/>
            </a:rPr>
            <a:t>Analyzed the Data</a:t>
          </a:r>
        </a:p>
      </dgm:t>
    </dgm:pt>
    <dgm:pt modelId="{70EC5C9C-731E-4426-AA22-CE2928E60C24}" type="parTrans" cxnId="{919F2D0E-3A2E-4AF7-AAD0-CF21E848630B}">
      <dgm:prSet/>
      <dgm:spPr/>
      <dgm:t>
        <a:bodyPr/>
        <a:lstStyle/>
        <a:p>
          <a:endParaRPr lang="en-US"/>
        </a:p>
      </dgm:t>
    </dgm:pt>
    <dgm:pt modelId="{2F764DC3-43A5-4392-954B-B3ABCA60A0FD}" type="sibTrans" cxnId="{919F2D0E-3A2E-4AF7-AAD0-CF21E848630B}">
      <dgm:prSet/>
      <dgm:spPr/>
      <dgm:t>
        <a:bodyPr/>
        <a:lstStyle/>
        <a:p>
          <a:endParaRPr lang="en-US"/>
        </a:p>
      </dgm:t>
    </dgm:pt>
    <dgm:pt modelId="{C4F5D174-AA40-49D0-952D-9E373BD66BA9}">
      <dgm:prSet phldrT="[Text]"/>
      <dgm:spPr/>
      <dgm:t>
        <a:bodyPr/>
        <a:lstStyle/>
        <a:p>
          <a:r>
            <a:rPr lang="en-US" dirty="0">
              <a:latin typeface="Times New Roman" panose="02020603050405020304" pitchFamily="18" charset="0"/>
              <a:cs typeface="Times New Roman" panose="02020603050405020304" pitchFamily="18" charset="0"/>
            </a:rPr>
            <a:t>Interpret the results and gave the final insight</a:t>
          </a:r>
        </a:p>
      </dgm:t>
    </dgm:pt>
    <dgm:pt modelId="{1BA3BE2C-DA16-40C1-8620-D9EA3FB59B3F}" type="parTrans" cxnId="{AB61B9F7-EE87-48A2-A83B-BA726441E171}">
      <dgm:prSet/>
      <dgm:spPr/>
      <dgm:t>
        <a:bodyPr/>
        <a:lstStyle/>
        <a:p>
          <a:endParaRPr lang="en-US"/>
        </a:p>
      </dgm:t>
    </dgm:pt>
    <dgm:pt modelId="{21C61BA1-DBBB-432C-BA89-CDAFBE85A9A3}" type="sibTrans" cxnId="{AB61B9F7-EE87-48A2-A83B-BA726441E171}">
      <dgm:prSet/>
      <dgm:spPr/>
      <dgm:t>
        <a:bodyPr/>
        <a:lstStyle/>
        <a:p>
          <a:endParaRPr lang="en-US"/>
        </a:p>
      </dgm:t>
    </dgm:pt>
    <dgm:pt modelId="{14220927-A388-4A9E-965D-CE2A436B6397}" type="pres">
      <dgm:prSet presAssocID="{B260AE5B-652E-4BD5-A059-3A247E5F6E84}" presName="root" presStyleCnt="0">
        <dgm:presLayoutVars>
          <dgm:dir/>
          <dgm:resizeHandles val="exact"/>
        </dgm:presLayoutVars>
      </dgm:prSet>
      <dgm:spPr/>
    </dgm:pt>
    <dgm:pt modelId="{3EF080F1-CDBC-4504-A776-5E30DB857D05}" type="pres">
      <dgm:prSet presAssocID="{B260AE5B-652E-4BD5-A059-3A247E5F6E84}" presName="container" presStyleCnt="0">
        <dgm:presLayoutVars>
          <dgm:dir/>
          <dgm:resizeHandles val="exact"/>
        </dgm:presLayoutVars>
      </dgm:prSet>
      <dgm:spPr/>
    </dgm:pt>
    <dgm:pt modelId="{A1E17C32-4250-4768-98E3-314B7C3971DF}" type="pres">
      <dgm:prSet presAssocID="{37EAC90E-452B-41D6-AAC3-8BFE6A2A53CC}" presName="compNode" presStyleCnt="0"/>
      <dgm:spPr/>
    </dgm:pt>
    <dgm:pt modelId="{C8EC172D-5CFF-4766-8672-31DC721DB734}" type="pres">
      <dgm:prSet presAssocID="{37EAC90E-452B-41D6-AAC3-8BFE6A2A53CC}" presName="iconBgRect" presStyleLbl="bgShp" presStyleIdx="0" presStyleCnt="5"/>
      <dgm:spPr/>
    </dgm:pt>
    <dgm:pt modelId="{1EB10DD8-A61D-413E-BD96-34DC2C367823}" type="pres">
      <dgm:prSet presAssocID="{37EAC90E-452B-41D6-AAC3-8BFE6A2A53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B08704C7-D2B0-4929-8577-497CC40338AA}" type="pres">
      <dgm:prSet presAssocID="{37EAC90E-452B-41D6-AAC3-8BFE6A2A53CC}" presName="spaceRect" presStyleCnt="0"/>
      <dgm:spPr/>
    </dgm:pt>
    <dgm:pt modelId="{E1AD27BF-B6AA-420D-A693-71B3A3D2D156}" type="pres">
      <dgm:prSet presAssocID="{37EAC90E-452B-41D6-AAC3-8BFE6A2A53CC}" presName="textRect" presStyleLbl="revTx" presStyleIdx="0" presStyleCnt="5" custLinFactNeighborX="-5588" custLinFactNeighborY="8781">
        <dgm:presLayoutVars>
          <dgm:chMax val="1"/>
          <dgm:chPref val="1"/>
        </dgm:presLayoutVars>
      </dgm:prSet>
      <dgm:spPr/>
    </dgm:pt>
    <dgm:pt modelId="{830F85DF-5BD7-4B25-8967-8111D18A675B}" type="pres">
      <dgm:prSet presAssocID="{B41ED507-9D98-4463-8B84-9D162ECF6D75}" presName="sibTrans" presStyleLbl="sibTrans2D1" presStyleIdx="0" presStyleCnt="0"/>
      <dgm:spPr/>
    </dgm:pt>
    <dgm:pt modelId="{C4C17C57-2123-417C-9FD9-4E351ECDBF1B}" type="pres">
      <dgm:prSet presAssocID="{526A3448-8B7F-43ED-BAE7-7F81B1BC6387}" presName="compNode" presStyleCnt="0"/>
      <dgm:spPr/>
    </dgm:pt>
    <dgm:pt modelId="{233C713D-5DB7-4148-B49A-472FB00E0DEC}" type="pres">
      <dgm:prSet presAssocID="{526A3448-8B7F-43ED-BAE7-7F81B1BC6387}" presName="iconBgRect" presStyleLbl="bgShp" presStyleIdx="1" presStyleCnt="5"/>
      <dgm:spPr/>
    </dgm:pt>
    <dgm:pt modelId="{7B2CADBB-B8EF-449C-8AAB-52257F4572E5}" type="pres">
      <dgm:prSet presAssocID="{526A3448-8B7F-43ED-BAE7-7F81B1BC63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997772-8C79-4555-8C46-A838DAA18BED}" type="pres">
      <dgm:prSet presAssocID="{526A3448-8B7F-43ED-BAE7-7F81B1BC6387}" presName="spaceRect" presStyleCnt="0"/>
      <dgm:spPr/>
    </dgm:pt>
    <dgm:pt modelId="{570BEFD9-19F4-4963-875F-082271640E18}" type="pres">
      <dgm:prSet presAssocID="{526A3448-8B7F-43ED-BAE7-7F81B1BC6387}" presName="textRect" presStyleLbl="revTx" presStyleIdx="1" presStyleCnt="5" custLinFactNeighborX="-4657">
        <dgm:presLayoutVars>
          <dgm:chMax val="1"/>
          <dgm:chPref val="1"/>
        </dgm:presLayoutVars>
      </dgm:prSet>
      <dgm:spPr/>
    </dgm:pt>
    <dgm:pt modelId="{A359CE10-B501-4308-A10E-0049DD4F135B}" type="pres">
      <dgm:prSet presAssocID="{E4291A17-1F41-4E97-8179-D1651C8AA8B1}" presName="sibTrans" presStyleLbl="sibTrans2D1" presStyleIdx="0" presStyleCnt="0"/>
      <dgm:spPr/>
    </dgm:pt>
    <dgm:pt modelId="{720841C3-00BF-4684-AB4A-464D93E9015F}" type="pres">
      <dgm:prSet presAssocID="{D0B6F2F2-BC63-4972-A9B6-6BC6C38E6B91}" presName="compNode" presStyleCnt="0"/>
      <dgm:spPr/>
    </dgm:pt>
    <dgm:pt modelId="{4093AAB5-61C1-4F22-9D87-18A324F4DF43}" type="pres">
      <dgm:prSet presAssocID="{D0B6F2F2-BC63-4972-A9B6-6BC6C38E6B91}" presName="iconBgRect" presStyleLbl="bgShp" presStyleIdx="2" presStyleCnt="5"/>
      <dgm:spPr/>
    </dgm:pt>
    <dgm:pt modelId="{253D6EA7-5560-451F-AF27-4F0C99208915}" type="pres">
      <dgm:prSet presAssocID="{D0B6F2F2-BC63-4972-A9B6-6BC6C38E6B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5FB6353-43DD-441C-8C47-335A441F8765}" type="pres">
      <dgm:prSet presAssocID="{D0B6F2F2-BC63-4972-A9B6-6BC6C38E6B91}" presName="spaceRect" presStyleCnt="0"/>
      <dgm:spPr/>
    </dgm:pt>
    <dgm:pt modelId="{6F545B2E-CC19-436F-A74A-0B407C1A74F8}" type="pres">
      <dgm:prSet presAssocID="{D0B6F2F2-BC63-4972-A9B6-6BC6C38E6B91}" presName="textRect" presStyleLbl="revTx" presStyleIdx="2" presStyleCnt="5" custLinFactNeighborX="-4657" custLinFactNeighborY="-1132">
        <dgm:presLayoutVars>
          <dgm:chMax val="1"/>
          <dgm:chPref val="1"/>
        </dgm:presLayoutVars>
      </dgm:prSet>
      <dgm:spPr/>
    </dgm:pt>
    <dgm:pt modelId="{620C739B-E6DA-4C5C-B266-BAA22D46F1A9}" type="pres">
      <dgm:prSet presAssocID="{895BFF89-ED88-4375-B002-792B6EE7F50B}" presName="sibTrans" presStyleLbl="sibTrans2D1" presStyleIdx="0" presStyleCnt="0"/>
      <dgm:spPr/>
    </dgm:pt>
    <dgm:pt modelId="{9FCFD4C1-4344-48F1-9080-EFF141A7C56F}" type="pres">
      <dgm:prSet presAssocID="{6BA38AA5-BE74-4E37-85D2-C635CDD7E45A}" presName="compNode" presStyleCnt="0"/>
      <dgm:spPr/>
    </dgm:pt>
    <dgm:pt modelId="{ECC5177F-CE88-4F6E-9E94-248857330B27}" type="pres">
      <dgm:prSet presAssocID="{6BA38AA5-BE74-4E37-85D2-C635CDD7E45A}" presName="iconBgRect" presStyleLbl="bgShp" presStyleIdx="3" presStyleCnt="5"/>
      <dgm:spPr/>
    </dgm:pt>
    <dgm:pt modelId="{7B1FBA85-1861-4144-9BD5-74FAC9197F76}" type="pres">
      <dgm:prSet presAssocID="{6BA38AA5-BE74-4E37-85D2-C635CDD7E45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998C2616-08C1-48B5-A9F5-466D727F44F7}" type="pres">
      <dgm:prSet presAssocID="{6BA38AA5-BE74-4E37-85D2-C635CDD7E45A}" presName="spaceRect" presStyleCnt="0"/>
      <dgm:spPr/>
    </dgm:pt>
    <dgm:pt modelId="{9BB41C56-A3C1-4FD9-AEDC-5ABB0AB569C1}" type="pres">
      <dgm:prSet presAssocID="{6BA38AA5-BE74-4E37-85D2-C635CDD7E45A}" presName="textRect" presStyleLbl="revTx" presStyleIdx="3" presStyleCnt="5" custLinFactNeighborX="-3725" custLinFactNeighborY="-1132">
        <dgm:presLayoutVars>
          <dgm:chMax val="1"/>
          <dgm:chPref val="1"/>
        </dgm:presLayoutVars>
      </dgm:prSet>
      <dgm:spPr/>
    </dgm:pt>
    <dgm:pt modelId="{4B918A25-50B8-45AD-A87A-F3EB91EF536E}" type="pres">
      <dgm:prSet presAssocID="{2F764DC3-43A5-4392-954B-B3ABCA60A0FD}" presName="sibTrans" presStyleLbl="sibTrans2D1" presStyleIdx="0" presStyleCnt="0"/>
      <dgm:spPr/>
    </dgm:pt>
    <dgm:pt modelId="{61EF5016-5C56-4B50-8F17-D4AB186A7218}" type="pres">
      <dgm:prSet presAssocID="{C4F5D174-AA40-49D0-952D-9E373BD66BA9}" presName="compNode" presStyleCnt="0"/>
      <dgm:spPr/>
    </dgm:pt>
    <dgm:pt modelId="{97CFDB3A-43A5-4653-85B4-8D545E1EAB58}" type="pres">
      <dgm:prSet presAssocID="{C4F5D174-AA40-49D0-952D-9E373BD66BA9}" presName="iconBgRect" presStyleLbl="bgShp" presStyleIdx="4" presStyleCnt="5"/>
      <dgm:spPr/>
    </dgm:pt>
    <dgm:pt modelId="{614FA075-7190-4CE6-9B3F-5503857DBFF3}" type="pres">
      <dgm:prSet presAssocID="{C4F5D174-AA40-49D0-952D-9E373BD66BA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807172D1-59D6-48AB-AC52-BCA223A0E194}" type="pres">
      <dgm:prSet presAssocID="{C4F5D174-AA40-49D0-952D-9E373BD66BA9}" presName="spaceRect" presStyleCnt="0"/>
      <dgm:spPr/>
    </dgm:pt>
    <dgm:pt modelId="{5ECB0D21-71E1-4737-A131-80995A7586C6}" type="pres">
      <dgm:prSet presAssocID="{C4F5D174-AA40-49D0-952D-9E373BD66BA9}" presName="textRect" presStyleLbl="revTx" presStyleIdx="4" presStyleCnt="5" custLinFactNeighborX="-4191" custLinFactNeighborY="3293">
        <dgm:presLayoutVars>
          <dgm:chMax val="1"/>
          <dgm:chPref val="1"/>
        </dgm:presLayoutVars>
      </dgm:prSet>
      <dgm:spPr/>
    </dgm:pt>
  </dgm:ptLst>
  <dgm:cxnLst>
    <dgm:cxn modelId="{F952CA07-C241-48BD-82FE-98BB7EF360D4}" type="presOf" srcId="{E4291A17-1F41-4E97-8179-D1651C8AA8B1}" destId="{A359CE10-B501-4308-A10E-0049DD4F135B}" srcOrd="0" destOrd="0" presId="urn:microsoft.com/office/officeart/2018/2/layout/IconCircleList"/>
    <dgm:cxn modelId="{919F2D0E-3A2E-4AF7-AAD0-CF21E848630B}" srcId="{B260AE5B-652E-4BD5-A059-3A247E5F6E84}" destId="{6BA38AA5-BE74-4E37-85D2-C635CDD7E45A}" srcOrd="3" destOrd="0" parTransId="{70EC5C9C-731E-4426-AA22-CE2928E60C24}" sibTransId="{2F764DC3-43A5-4392-954B-B3ABCA60A0FD}"/>
    <dgm:cxn modelId="{9F924F39-9247-4234-AE79-611CF0D22FB3}" type="presOf" srcId="{D0B6F2F2-BC63-4972-A9B6-6BC6C38E6B91}" destId="{6F545B2E-CC19-436F-A74A-0B407C1A74F8}" srcOrd="0" destOrd="0" presId="urn:microsoft.com/office/officeart/2018/2/layout/IconCircleList"/>
    <dgm:cxn modelId="{4303295D-1895-47B5-AA04-B77B8BE9B14C}" type="presOf" srcId="{B260AE5B-652E-4BD5-A059-3A247E5F6E84}" destId="{14220927-A388-4A9E-965D-CE2A436B6397}" srcOrd="0" destOrd="0" presId="urn:microsoft.com/office/officeart/2018/2/layout/IconCircleList"/>
    <dgm:cxn modelId="{CE8E1362-D9C1-46B0-8040-5CEFBF16612C}" type="presOf" srcId="{895BFF89-ED88-4375-B002-792B6EE7F50B}" destId="{620C739B-E6DA-4C5C-B266-BAA22D46F1A9}" srcOrd="0" destOrd="0" presId="urn:microsoft.com/office/officeart/2018/2/layout/IconCircleList"/>
    <dgm:cxn modelId="{3AE3D76B-1C2E-4DDE-8B16-67E464C3F692}" type="presOf" srcId="{B41ED507-9D98-4463-8B84-9D162ECF6D75}" destId="{830F85DF-5BD7-4B25-8967-8111D18A675B}" srcOrd="0" destOrd="0" presId="urn:microsoft.com/office/officeart/2018/2/layout/IconCircleList"/>
    <dgm:cxn modelId="{4DDCB96F-241C-4661-84CF-8E0459E19E26}" type="presOf" srcId="{C4F5D174-AA40-49D0-952D-9E373BD66BA9}" destId="{5ECB0D21-71E1-4737-A131-80995A7586C6}" srcOrd="0" destOrd="0" presId="urn:microsoft.com/office/officeart/2018/2/layout/IconCircleList"/>
    <dgm:cxn modelId="{6CF1B19D-A82E-46C3-A686-5875AA65A52C}" type="presOf" srcId="{2F764DC3-43A5-4392-954B-B3ABCA60A0FD}" destId="{4B918A25-50B8-45AD-A87A-F3EB91EF536E}" srcOrd="0" destOrd="0" presId="urn:microsoft.com/office/officeart/2018/2/layout/IconCircleList"/>
    <dgm:cxn modelId="{2E6AF7A0-0D35-47AF-AFFC-ADF2DE754EE9}" srcId="{B260AE5B-652E-4BD5-A059-3A247E5F6E84}" destId="{D0B6F2F2-BC63-4972-A9B6-6BC6C38E6B91}" srcOrd="2" destOrd="0" parTransId="{2C1670B4-8BEE-4134-B3D0-634FC3C8AB29}" sibTransId="{895BFF89-ED88-4375-B002-792B6EE7F50B}"/>
    <dgm:cxn modelId="{459F84A6-208E-4DAF-96FE-3CE0ECA5A69B}" type="presOf" srcId="{37EAC90E-452B-41D6-AAC3-8BFE6A2A53CC}" destId="{E1AD27BF-B6AA-420D-A693-71B3A3D2D156}" srcOrd="0" destOrd="0" presId="urn:microsoft.com/office/officeart/2018/2/layout/IconCircleList"/>
    <dgm:cxn modelId="{AA830AAC-C301-4C08-AF4E-A1F825DB9E0F}" srcId="{B260AE5B-652E-4BD5-A059-3A247E5F6E84}" destId="{37EAC90E-452B-41D6-AAC3-8BFE6A2A53CC}" srcOrd="0" destOrd="0" parTransId="{0C572EB6-6B59-4894-B0E8-4434654D8A83}" sibTransId="{B41ED507-9D98-4463-8B84-9D162ECF6D75}"/>
    <dgm:cxn modelId="{0DA248AF-28D2-4F02-B906-C5F38D0EB516}" type="presOf" srcId="{526A3448-8B7F-43ED-BAE7-7F81B1BC6387}" destId="{570BEFD9-19F4-4963-875F-082271640E18}" srcOrd="0" destOrd="0" presId="urn:microsoft.com/office/officeart/2018/2/layout/IconCircleList"/>
    <dgm:cxn modelId="{2E3378BB-FFC9-47BB-B042-84C8636AA0CD}" srcId="{B260AE5B-652E-4BD5-A059-3A247E5F6E84}" destId="{526A3448-8B7F-43ED-BAE7-7F81B1BC6387}" srcOrd="1" destOrd="0" parTransId="{247DDE03-027C-4F04-A08B-0E3185DC421E}" sibTransId="{E4291A17-1F41-4E97-8179-D1651C8AA8B1}"/>
    <dgm:cxn modelId="{05D2BFEB-1992-45D9-A155-865A08A752FE}" type="presOf" srcId="{6BA38AA5-BE74-4E37-85D2-C635CDD7E45A}" destId="{9BB41C56-A3C1-4FD9-AEDC-5ABB0AB569C1}" srcOrd="0" destOrd="0" presId="urn:microsoft.com/office/officeart/2018/2/layout/IconCircleList"/>
    <dgm:cxn modelId="{AB61B9F7-EE87-48A2-A83B-BA726441E171}" srcId="{B260AE5B-652E-4BD5-A059-3A247E5F6E84}" destId="{C4F5D174-AA40-49D0-952D-9E373BD66BA9}" srcOrd="4" destOrd="0" parTransId="{1BA3BE2C-DA16-40C1-8620-D9EA3FB59B3F}" sibTransId="{21C61BA1-DBBB-432C-BA89-CDAFBE85A9A3}"/>
    <dgm:cxn modelId="{50A6E6B4-7FFE-45E6-A7C3-AB10A1297A3F}" type="presParOf" srcId="{14220927-A388-4A9E-965D-CE2A436B6397}" destId="{3EF080F1-CDBC-4504-A776-5E30DB857D05}" srcOrd="0" destOrd="0" presId="urn:microsoft.com/office/officeart/2018/2/layout/IconCircleList"/>
    <dgm:cxn modelId="{4BEAB2C5-E51E-4C57-8732-F91EF49307DA}" type="presParOf" srcId="{3EF080F1-CDBC-4504-A776-5E30DB857D05}" destId="{A1E17C32-4250-4768-98E3-314B7C3971DF}" srcOrd="0" destOrd="0" presId="urn:microsoft.com/office/officeart/2018/2/layout/IconCircleList"/>
    <dgm:cxn modelId="{F8FF4D46-C7AB-408A-84B1-991D64D6F68A}" type="presParOf" srcId="{A1E17C32-4250-4768-98E3-314B7C3971DF}" destId="{C8EC172D-5CFF-4766-8672-31DC721DB734}" srcOrd="0" destOrd="0" presId="urn:microsoft.com/office/officeart/2018/2/layout/IconCircleList"/>
    <dgm:cxn modelId="{AC135C00-556A-46F4-A70E-80B0F877F5BF}" type="presParOf" srcId="{A1E17C32-4250-4768-98E3-314B7C3971DF}" destId="{1EB10DD8-A61D-413E-BD96-34DC2C367823}" srcOrd="1" destOrd="0" presId="urn:microsoft.com/office/officeart/2018/2/layout/IconCircleList"/>
    <dgm:cxn modelId="{E776DB4D-A89D-4E3E-8EDF-8AEEFE375ED0}" type="presParOf" srcId="{A1E17C32-4250-4768-98E3-314B7C3971DF}" destId="{B08704C7-D2B0-4929-8577-497CC40338AA}" srcOrd="2" destOrd="0" presId="urn:microsoft.com/office/officeart/2018/2/layout/IconCircleList"/>
    <dgm:cxn modelId="{12B48279-8B87-4B38-8B3B-6A8038E18AF1}" type="presParOf" srcId="{A1E17C32-4250-4768-98E3-314B7C3971DF}" destId="{E1AD27BF-B6AA-420D-A693-71B3A3D2D156}" srcOrd="3" destOrd="0" presId="urn:microsoft.com/office/officeart/2018/2/layout/IconCircleList"/>
    <dgm:cxn modelId="{4B784AC6-B993-4ED0-ACA4-AFF1123FE98F}" type="presParOf" srcId="{3EF080F1-CDBC-4504-A776-5E30DB857D05}" destId="{830F85DF-5BD7-4B25-8967-8111D18A675B}" srcOrd="1" destOrd="0" presId="urn:microsoft.com/office/officeart/2018/2/layout/IconCircleList"/>
    <dgm:cxn modelId="{FBE921AA-8E85-407B-A0D2-B73911778F36}" type="presParOf" srcId="{3EF080F1-CDBC-4504-A776-5E30DB857D05}" destId="{C4C17C57-2123-417C-9FD9-4E351ECDBF1B}" srcOrd="2" destOrd="0" presId="urn:microsoft.com/office/officeart/2018/2/layout/IconCircleList"/>
    <dgm:cxn modelId="{D9C2BC22-59F3-4E08-82D7-2BFF99CF650A}" type="presParOf" srcId="{C4C17C57-2123-417C-9FD9-4E351ECDBF1B}" destId="{233C713D-5DB7-4148-B49A-472FB00E0DEC}" srcOrd="0" destOrd="0" presId="urn:microsoft.com/office/officeart/2018/2/layout/IconCircleList"/>
    <dgm:cxn modelId="{1A40263D-3137-4566-834F-AA302DE28D6B}" type="presParOf" srcId="{C4C17C57-2123-417C-9FD9-4E351ECDBF1B}" destId="{7B2CADBB-B8EF-449C-8AAB-52257F4572E5}" srcOrd="1" destOrd="0" presId="urn:microsoft.com/office/officeart/2018/2/layout/IconCircleList"/>
    <dgm:cxn modelId="{53023442-808C-40D8-A2DF-28617D72FCC6}" type="presParOf" srcId="{C4C17C57-2123-417C-9FD9-4E351ECDBF1B}" destId="{B9997772-8C79-4555-8C46-A838DAA18BED}" srcOrd="2" destOrd="0" presId="urn:microsoft.com/office/officeart/2018/2/layout/IconCircleList"/>
    <dgm:cxn modelId="{E742C1F3-2E80-4637-BDF3-C085C6413B26}" type="presParOf" srcId="{C4C17C57-2123-417C-9FD9-4E351ECDBF1B}" destId="{570BEFD9-19F4-4963-875F-082271640E18}" srcOrd="3" destOrd="0" presId="urn:microsoft.com/office/officeart/2018/2/layout/IconCircleList"/>
    <dgm:cxn modelId="{F9297001-4A9D-4390-BD42-971904A81B64}" type="presParOf" srcId="{3EF080F1-CDBC-4504-A776-5E30DB857D05}" destId="{A359CE10-B501-4308-A10E-0049DD4F135B}" srcOrd="3" destOrd="0" presId="urn:microsoft.com/office/officeart/2018/2/layout/IconCircleList"/>
    <dgm:cxn modelId="{D8287053-D3BD-4CCF-A4E0-3665359ED63C}" type="presParOf" srcId="{3EF080F1-CDBC-4504-A776-5E30DB857D05}" destId="{720841C3-00BF-4684-AB4A-464D93E9015F}" srcOrd="4" destOrd="0" presId="urn:microsoft.com/office/officeart/2018/2/layout/IconCircleList"/>
    <dgm:cxn modelId="{36086DB4-CDD2-4082-851C-038C098F435D}" type="presParOf" srcId="{720841C3-00BF-4684-AB4A-464D93E9015F}" destId="{4093AAB5-61C1-4F22-9D87-18A324F4DF43}" srcOrd="0" destOrd="0" presId="urn:microsoft.com/office/officeart/2018/2/layout/IconCircleList"/>
    <dgm:cxn modelId="{62C90F83-4D90-4789-B969-C8EA3DD808BC}" type="presParOf" srcId="{720841C3-00BF-4684-AB4A-464D93E9015F}" destId="{253D6EA7-5560-451F-AF27-4F0C99208915}" srcOrd="1" destOrd="0" presId="urn:microsoft.com/office/officeart/2018/2/layout/IconCircleList"/>
    <dgm:cxn modelId="{86C983DF-3461-401F-9283-40E7D75631D7}" type="presParOf" srcId="{720841C3-00BF-4684-AB4A-464D93E9015F}" destId="{65FB6353-43DD-441C-8C47-335A441F8765}" srcOrd="2" destOrd="0" presId="urn:microsoft.com/office/officeart/2018/2/layout/IconCircleList"/>
    <dgm:cxn modelId="{DB50A657-B517-443D-86C8-6E7DAB83A2D5}" type="presParOf" srcId="{720841C3-00BF-4684-AB4A-464D93E9015F}" destId="{6F545B2E-CC19-436F-A74A-0B407C1A74F8}" srcOrd="3" destOrd="0" presId="urn:microsoft.com/office/officeart/2018/2/layout/IconCircleList"/>
    <dgm:cxn modelId="{E2153DC5-EDC4-4BF9-8BC5-13A25D79A300}" type="presParOf" srcId="{3EF080F1-CDBC-4504-A776-5E30DB857D05}" destId="{620C739B-E6DA-4C5C-B266-BAA22D46F1A9}" srcOrd="5" destOrd="0" presId="urn:microsoft.com/office/officeart/2018/2/layout/IconCircleList"/>
    <dgm:cxn modelId="{78E733F2-0DCA-448B-AE37-E57DB8BAD02D}" type="presParOf" srcId="{3EF080F1-CDBC-4504-A776-5E30DB857D05}" destId="{9FCFD4C1-4344-48F1-9080-EFF141A7C56F}" srcOrd="6" destOrd="0" presId="urn:microsoft.com/office/officeart/2018/2/layout/IconCircleList"/>
    <dgm:cxn modelId="{87C9B9ED-0657-4B82-8430-2CDB295D259B}" type="presParOf" srcId="{9FCFD4C1-4344-48F1-9080-EFF141A7C56F}" destId="{ECC5177F-CE88-4F6E-9E94-248857330B27}" srcOrd="0" destOrd="0" presId="urn:microsoft.com/office/officeart/2018/2/layout/IconCircleList"/>
    <dgm:cxn modelId="{7B6D9B36-3B2A-4033-A852-AADC101155AB}" type="presParOf" srcId="{9FCFD4C1-4344-48F1-9080-EFF141A7C56F}" destId="{7B1FBA85-1861-4144-9BD5-74FAC9197F76}" srcOrd="1" destOrd="0" presId="urn:microsoft.com/office/officeart/2018/2/layout/IconCircleList"/>
    <dgm:cxn modelId="{06578A9A-71AB-44F0-B9A0-FD96B2905EFA}" type="presParOf" srcId="{9FCFD4C1-4344-48F1-9080-EFF141A7C56F}" destId="{998C2616-08C1-48B5-A9F5-466D727F44F7}" srcOrd="2" destOrd="0" presId="urn:microsoft.com/office/officeart/2018/2/layout/IconCircleList"/>
    <dgm:cxn modelId="{4D32BEED-E223-4F3A-B534-5B13EB6D7D21}" type="presParOf" srcId="{9FCFD4C1-4344-48F1-9080-EFF141A7C56F}" destId="{9BB41C56-A3C1-4FD9-AEDC-5ABB0AB569C1}" srcOrd="3" destOrd="0" presId="urn:microsoft.com/office/officeart/2018/2/layout/IconCircleList"/>
    <dgm:cxn modelId="{DC58E0B3-2F54-466A-829B-1D6362AE6978}" type="presParOf" srcId="{3EF080F1-CDBC-4504-A776-5E30DB857D05}" destId="{4B918A25-50B8-45AD-A87A-F3EB91EF536E}" srcOrd="7" destOrd="0" presId="urn:microsoft.com/office/officeart/2018/2/layout/IconCircleList"/>
    <dgm:cxn modelId="{FF093057-C8CE-4E5C-9C95-8E7B8F0AB8D1}" type="presParOf" srcId="{3EF080F1-CDBC-4504-A776-5E30DB857D05}" destId="{61EF5016-5C56-4B50-8F17-D4AB186A7218}" srcOrd="8" destOrd="0" presId="urn:microsoft.com/office/officeart/2018/2/layout/IconCircleList"/>
    <dgm:cxn modelId="{3CB1E06B-1327-4A3C-A3EE-CFCC4F2DAA48}" type="presParOf" srcId="{61EF5016-5C56-4B50-8F17-D4AB186A7218}" destId="{97CFDB3A-43A5-4653-85B4-8D545E1EAB58}" srcOrd="0" destOrd="0" presId="urn:microsoft.com/office/officeart/2018/2/layout/IconCircleList"/>
    <dgm:cxn modelId="{1C9113DA-1489-4F28-B47F-3581CD7D44B8}" type="presParOf" srcId="{61EF5016-5C56-4B50-8F17-D4AB186A7218}" destId="{614FA075-7190-4CE6-9B3F-5503857DBFF3}" srcOrd="1" destOrd="0" presId="urn:microsoft.com/office/officeart/2018/2/layout/IconCircleList"/>
    <dgm:cxn modelId="{DBCCB23C-D34A-42FA-B564-8CBE8658E933}" type="presParOf" srcId="{61EF5016-5C56-4B50-8F17-D4AB186A7218}" destId="{807172D1-59D6-48AB-AC52-BCA223A0E194}" srcOrd="2" destOrd="0" presId="urn:microsoft.com/office/officeart/2018/2/layout/IconCircleList"/>
    <dgm:cxn modelId="{1A900C34-0D95-45A4-A7B7-CEDBFB1C95CD}" type="presParOf" srcId="{61EF5016-5C56-4B50-8F17-D4AB186A7218}" destId="{5ECB0D21-71E1-4737-A131-80995A7586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62385-E23F-4B88-925F-D712D7FB88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9148BD5-9C15-4EE4-B986-31D4DE3292B6}">
      <dgm:prSet/>
      <dgm:spPr/>
      <dgm:t>
        <a:bodyPr/>
        <a:lstStyle/>
        <a:p>
          <a:r>
            <a:rPr lang="en-US"/>
            <a:t>Used the below mentioned datasets:</a:t>
          </a:r>
        </a:p>
      </dgm:t>
    </dgm:pt>
    <dgm:pt modelId="{012F436D-2BAA-413D-A105-B354A0F1613C}" type="parTrans" cxnId="{4C325B7D-8670-4B19-9525-3491BBE0B5EA}">
      <dgm:prSet/>
      <dgm:spPr/>
      <dgm:t>
        <a:bodyPr/>
        <a:lstStyle/>
        <a:p>
          <a:endParaRPr lang="en-US"/>
        </a:p>
      </dgm:t>
    </dgm:pt>
    <dgm:pt modelId="{E6230BD8-852E-4F4B-BB1E-B70823D89BAC}" type="sibTrans" cxnId="{4C325B7D-8670-4B19-9525-3491BBE0B5EA}">
      <dgm:prSet/>
      <dgm:spPr/>
      <dgm:t>
        <a:bodyPr/>
        <a:lstStyle/>
        <a:p>
          <a:endParaRPr lang="en-US"/>
        </a:p>
      </dgm:t>
    </dgm:pt>
    <dgm:pt modelId="{4BACA3EE-7F51-4582-BC4D-FC038098B823}">
      <dgm:prSet/>
      <dgm:spPr/>
      <dgm:t>
        <a:bodyPr/>
        <a:lstStyle/>
        <a:p>
          <a:r>
            <a:rPr lang="en-US" b="1" i="0"/>
            <a:t>Cab_Data.csv – </a:t>
          </a:r>
          <a:r>
            <a:rPr lang="en-US" b="0" i="0"/>
            <a:t>this file includes details of transaction for 2 cab companies</a:t>
          </a:r>
          <a:endParaRPr lang="en-US"/>
        </a:p>
      </dgm:t>
    </dgm:pt>
    <dgm:pt modelId="{5BF4EFC2-C1A6-4558-A0F1-46A39C25C42A}" type="parTrans" cxnId="{4F493E6E-B47D-4569-885C-F60D2ADF2A9B}">
      <dgm:prSet/>
      <dgm:spPr/>
      <dgm:t>
        <a:bodyPr/>
        <a:lstStyle/>
        <a:p>
          <a:endParaRPr lang="en-US"/>
        </a:p>
      </dgm:t>
    </dgm:pt>
    <dgm:pt modelId="{5F39E766-B793-413B-A9AD-8303307BECE5}" type="sibTrans" cxnId="{4F493E6E-B47D-4569-885C-F60D2ADF2A9B}">
      <dgm:prSet/>
      <dgm:spPr/>
      <dgm:t>
        <a:bodyPr/>
        <a:lstStyle/>
        <a:p>
          <a:endParaRPr lang="en-US"/>
        </a:p>
      </dgm:t>
    </dgm:pt>
    <dgm:pt modelId="{B8B08E5C-6CF5-4427-B66D-5E69788348E8}">
      <dgm:prSet/>
      <dgm:spPr/>
      <dgm:t>
        <a:bodyPr/>
        <a:lstStyle/>
        <a:p>
          <a:r>
            <a:rPr lang="en-US" b="1" i="0"/>
            <a:t>Customer_ID.csv</a:t>
          </a:r>
          <a:r>
            <a:rPr lang="en-US" b="0" i="0"/>
            <a:t> – this is a mapping table that contains a unique identifier which links the customer’s demographic details</a:t>
          </a:r>
          <a:endParaRPr lang="en-US"/>
        </a:p>
      </dgm:t>
    </dgm:pt>
    <dgm:pt modelId="{F72493E0-F18B-4148-AC2B-9184EDF20DB0}" type="parTrans" cxnId="{C195D6D4-54C1-4076-8836-9771D45ADCA7}">
      <dgm:prSet/>
      <dgm:spPr/>
      <dgm:t>
        <a:bodyPr/>
        <a:lstStyle/>
        <a:p>
          <a:endParaRPr lang="en-US"/>
        </a:p>
      </dgm:t>
    </dgm:pt>
    <dgm:pt modelId="{536C8FD3-CD64-4A73-859F-F2746DB71310}" type="sibTrans" cxnId="{C195D6D4-54C1-4076-8836-9771D45ADCA7}">
      <dgm:prSet/>
      <dgm:spPr/>
      <dgm:t>
        <a:bodyPr/>
        <a:lstStyle/>
        <a:p>
          <a:endParaRPr lang="en-US"/>
        </a:p>
      </dgm:t>
    </dgm:pt>
    <dgm:pt modelId="{428D0DDE-1C75-4733-B370-F62695151B9A}">
      <dgm:prSet/>
      <dgm:spPr/>
      <dgm:t>
        <a:bodyPr/>
        <a:lstStyle/>
        <a:p>
          <a:r>
            <a:rPr lang="en-US" b="1" i="0"/>
            <a:t>Transaction_ID.csv – </a:t>
          </a:r>
          <a:r>
            <a:rPr lang="en-US" b="0" i="0"/>
            <a:t>this is a mapping table that contains transaction to customer mapping and payment mode</a:t>
          </a:r>
          <a:endParaRPr lang="en-US"/>
        </a:p>
      </dgm:t>
    </dgm:pt>
    <dgm:pt modelId="{5E41B5D9-4CC8-4326-AC6D-D3BDB8DAD468}" type="parTrans" cxnId="{83F76B2D-B8B0-4307-BF3F-EEC440E71A4B}">
      <dgm:prSet/>
      <dgm:spPr/>
      <dgm:t>
        <a:bodyPr/>
        <a:lstStyle/>
        <a:p>
          <a:endParaRPr lang="en-US"/>
        </a:p>
      </dgm:t>
    </dgm:pt>
    <dgm:pt modelId="{E760FD57-7005-4518-9ADE-A4BFFEBE215E}" type="sibTrans" cxnId="{83F76B2D-B8B0-4307-BF3F-EEC440E71A4B}">
      <dgm:prSet/>
      <dgm:spPr/>
      <dgm:t>
        <a:bodyPr/>
        <a:lstStyle/>
        <a:p>
          <a:endParaRPr lang="en-US"/>
        </a:p>
      </dgm:t>
    </dgm:pt>
    <dgm:pt modelId="{902069D6-684E-4A14-8841-20F6E1F17FCC}">
      <dgm:prSet/>
      <dgm:spPr/>
      <dgm:t>
        <a:bodyPr/>
        <a:lstStyle/>
        <a:p>
          <a:r>
            <a:rPr lang="en-US" b="1" i="0"/>
            <a:t>City.csv – </a:t>
          </a:r>
          <a:r>
            <a:rPr lang="en-US" b="0" i="0"/>
            <a:t>this file contains list of US cities, their population and number of cab users</a:t>
          </a:r>
          <a:endParaRPr lang="en-US"/>
        </a:p>
      </dgm:t>
    </dgm:pt>
    <dgm:pt modelId="{8F0F42F7-AC34-4309-9965-A7C3C81CEE18}" type="parTrans" cxnId="{4DA6C04A-AC7D-482F-9ECE-66BB80BA9081}">
      <dgm:prSet/>
      <dgm:spPr/>
      <dgm:t>
        <a:bodyPr/>
        <a:lstStyle/>
        <a:p>
          <a:endParaRPr lang="en-US"/>
        </a:p>
      </dgm:t>
    </dgm:pt>
    <dgm:pt modelId="{C8C5B497-5AA5-4AE3-B115-25253E760BE5}" type="sibTrans" cxnId="{4DA6C04A-AC7D-482F-9ECE-66BB80BA9081}">
      <dgm:prSet/>
      <dgm:spPr/>
      <dgm:t>
        <a:bodyPr/>
        <a:lstStyle/>
        <a:p>
          <a:endParaRPr lang="en-US"/>
        </a:p>
      </dgm:t>
    </dgm:pt>
    <dgm:pt modelId="{095086FD-F412-4D44-A1AD-31814DBA129D}">
      <dgm:prSet/>
      <dgm:spPr/>
      <dgm:t>
        <a:bodyPr/>
        <a:lstStyle/>
        <a:p>
          <a:r>
            <a:rPr lang="en-US"/>
            <a:t>The chosen dataset ranges between </a:t>
          </a:r>
          <a:r>
            <a:rPr lang="en-US" i="0"/>
            <a:t>31/01/2016 to 31/12/2018.</a:t>
          </a:r>
          <a:endParaRPr lang="en-US"/>
        </a:p>
      </dgm:t>
    </dgm:pt>
    <dgm:pt modelId="{9AE4768E-12EF-4949-BDF2-826167F562C2}" type="parTrans" cxnId="{D467CD5E-22B5-409B-ABFD-CE77A6D80CA0}">
      <dgm:prSet/>
      <dgm:spPr/>
      <dgm:t>
        <a:bodyPr/>
        <a:lstStyle/>
        <a:p>
          <a:endParaRPr lang="en-US"/>
        </a:p>
      </dgm:t>
    </dgm:pt>
    <dgm:pt modelId="{C6758A6F-139F-4122-863F-CCBB4F256044}" type="sibTrans" cxnId="{D467CD5E-22B5-409B-ABFD-CE77A6D80CA0}">
      <dgm:prSet/>
      <dgm:spPr/>
      <dgm:t>
        <a:bodyPr/>
        <a:lstStyle/>
        <a:p>
          <a:endParaRPr lang="en-US"/>
        </a:p>
      </dgm:t>
    </dgm:pt>
    <dgm:pt modelId="{672540E5-E0C4-44B8-B57B-7D587E502CAA}">
      <dgm:prSet/>
      <dgm:spPr/>
      <dgm:t>
        <a:bodyPr/>
        <a:lstStyle/>
        <a:p>
          <a:r>
            <a:rPr lang="en-US"/>
            <a:t>Total data points:581715</a:t>
          </a:r>
        </a:p>
      </dgm:t>
    </dgm:pt>
    <dgm:pt modelId="{211422F7-F3C3-4705-80C1-4A5070BFE72D}" type="parTrans" cxnId="{4B0662F4-0667-4CC3-8761-1724772211DF}">
      <dgm:prSet/>
      <dgm:spPr/>
      <dgm:t>
        <a:bodyPr/>
        <a:lstStyle/>
        <a:p>
          <a:endParaRPr lang="en-US"/>
        </a:p>
      </dgm:t>
    </dgm:pt>
    <dgm:pt modelId="{3EA856A0-03A2-4084-BB90-CEC7C35E896C}" type="sibTrans" cxnId="{4B0662F4-0667-4CC3-8761-1724772211DF}">
      <dgm:prSet/>
      <dgm:spPr/>
      <dgm:t>
        <a:bodyPr/>
        <a:lstStyle/>
        <a:p>
          <a:endParaRPr lang="en-US"/>
        </a:p>
      </dgm:t>
    </dgm:pt>
    <dgm:pt modelId="{8C0AAA74-9B4F-4525-A1EB-7F13BB126E10}">
      <dgm:prSet/>
      <dgm:spPr/>
      <dgm:t>
        <a:bodyPr/>
        <a:lstStyle/>
        <a:p>
          <a:r>
            <a:rPr lang="en-US"/>
            <a:t>Assumed that Users can be for both the companies</a:t>
          </a:r>
        </a:p>
      </dgm:t>
    </dgm:pt>
    <dgm:pt modelId="{73D7A6E9-3F77-4694-ADEC-45DCB36F2BBE}" type="parTrans" cxnId="{0DEE1093-C3BB-4567-BB4B-92CA49C3DD16}">
      <dgm:prSet/>
      <dgm:spPr/>
      <dgm:t>
        <a:bodyPr/>
        <a:lstStyle/>
        <a:p>
          <a:endParaRPr lang="en-US"/>
        </a:p>
      </dgm:t>
    </dgm:pt>
    <dgm:pt modelId="{96415E8B-E920-4374-9B3E-73369F0EDD47}" type="sibTrans" cxnId="{0DEE1093-C3BB-4567-BB4B-92CA49C3DD16}">
      <dgm:prSet/>
      <dgm:spPr/>
      <dgm:t>
        <a:bodyPr/>
        <a:lstStyle/>
        <a:p>
          <a:endParaRPr lang="en-US"/>
        </a:p>
      </dgm:t>
    </dgm:pt>
    <dgm:pt modelId="{619EC656-17B9-49F8-BA58-3AA8BB070FB4}">
      <dgm:prSet/>
      <dgm:spPr/>
      <dgm:t>
        <a:bodyPr/>
        <a:lstStyle/>
        <a:p>
          <a:r>
            <a:rPr lang="en-US"/>
            <a:t>Calculated the profit using the cost_of_the_trip and Price_charged</a:t>
          </a:r>
        </a:p>
      </dgm:t>
    </dgm:pt>
    <dgm:pt modelId="{5ABC7AB7-44BC-4B2E-B7CA-4CAA9BE815C6}" type="parTrans" cxnId="{2022D94C-7D7C-49C4-B2DF-B7203999E599}">
      <dgm:prSet/>
      <dgm:spPr/>
      <dgm:t>
        <a:bodyPr/>
        <a:lstStyle/>
        <a:p>
          <a:endParaRPr lang="en-US"/>
        </a:p>
      </dgm:t>
    </dgm:pt>
    <dgm:pt modelId="{96652021-C241-4989-BA36-E0E703E54970}" type="sibTrans" cxnId="{2022D94C-7D7C-49C4-B2DF-B7203999E599}">
      <dgm:prSet/>
      <dgm:spPr/>
      <dgm:t>
        <a:bodyPr/>
        <a:lstStyle/>
        <a:p>
          <a:endParaRPr lang="en-US"/>
        </a:p>
      </dgm:t>
    </dgm:pt>
    <dgm:pt modelId="{4B86C275-D019-420E-BF45-598DEC0F6778}">
      <dgm:prSet/>
      <dgm:spPr/>
      <dgm:t>
        <a:bodyPr/>
        <a:lstStyle/>
        <a:p>
          <a:r>
            <a:rPr lang="en-US"/>
            <a:t>Removed the null and Blank values</a:t>
          </a:r>
        </a:p>
      </dgm:t>
    </dgm:pt>
    <dgm:pt modelId="{66E65747-7C5C-4319-9B74-C997C1D43CF0}" type="parTrans" cxnId="{829A4572-C555-4744-875B-E29DF6233272}">
      <dgm:prSet/>
      <dgm:spPr/>
      <dgm:t>
        <a:bodyPr/>
        <a:lstStyle/>
        <a:p>
          <a:endParaRPr lang="en-US"/>
        </a:p>
      </dgm:t>
    </dgm:pt>
    <dgm:pt modelId="{CD7328BA-1374-441F-A697-A7993EAC8855}" type="sibTrans" cxnId="{829A4572-C555-4744-875B-E29DF6233272}">
      <dgm:prSet/>
      <dgm:spPr/>
      <dgm:t>
        <a:bodyPr/>
        <a:lstStyle/>
        <a:p>
          <a:endParaRPr lang="en-US"/>
        </a:p>
      </dgm:t>
    </dgm:pt>
    <dgm:pt modelId="{9FDC4002-2B71-4242-9E66-BD9429A2D1AB}" type="pres">
      <dgm:prSet presAssocID="{E0E62385-E23F-4B88-925F-D712D7FB883B}" presName="linear" presStyleCnt="0">
        <dgm:presLayoutVars>
          <dgm:animLvl val="lvl"/>
          <dgm:resizeHandles val="exact"/>
        </dgm:presLayoutVars>
      </dgm:prSet>
      <dgm:spPr/>
    </dgm:pt>
    <dgm:pt modelId="{88CCDEB3-A74B-4AD3-9E15-1D142B8AAE7D}" type="pres">
      <dgm:prSet presAssocID="{79148BD5-9C15-4EE4-B986-31D4DE3292B6}" presName="parentText" presStyleLbl="node1" presStyleIdx="0" presStyleCnt="6">
        <dgm:presLayoutVars>
          <dgm:chMax val="0"/>
          <dgm:bulletEnabled val="1"/>
        </dgm:presLayoutVars>
      </dgm:prSet>
      <dgm:spPr/>
    </dgm:pt>
    <dgm:pt modelId="{1162AB7A-9608-4297-9F83-FA0AC936634D}" type="pres">
      <dgm:prSet presAssocID="{79148BD5-9C15-4EE4-B986-31D4DE3292B6}" presName="childText" presStyleLbl="revTx" presStyleIdx="0" presStyleCnt="1">
        <dgm:presLayoutVars>
          <dgm:bulletEnabled val="1"/>
        </dgm:presLayoutVars>
      </dgm:prSet>
      <dgm:spPr/>
    </dgm:pt>
    <dgm:pt modelId="{4FF3CA71-4052-4694-ACA9-9451630BEECA}" type="pres">
      <dgm:prSet presAssocID="{095086FD-F412-4D44-A1AD-31814DBA129D}" presName="parentText" presStyleLbl="node1" presStyleIdx="1" presStyleCnt="6">
        <dgm:presLayoutVars>
          <dgm:chMax val="0"/>
          <dgm:bulletEnabled val="1"/>
        </dgm:presLayoutVars>
      </dgm:prSet>
      <dgm:spPr/>
    </dgm:pt>
    <dgm:pt modelId="{471097D7-79A2-46EE-A4D6-CAB9592A2712}" type="pres">
      <dgm:prSet presAssocID="{C6758A6F-139F-4122-863F-CCBB4F256044}" presName="spacer" presStyleCnt="0"/>
      <dgm:spPr/>
    </dgm:pt>
    <dgm:pt modelId="{99BD9F8E-A1C6-460C-9A01-53364DF1E0C7}" type="pres">
      <dgm:prSet presAssocID="{672540E5-E0C4-44B8-B57B-7D587E502CAA}" presName="parentText" presStyleLbl="node1" presStyleIdx="2" presStyleCnt="6">
        <dgm:presLayoutVars>
          <dgm:chMax val="0"/>
          <dgm:bulletEnabled val="1"/>
        </dgm:presLayoutVars>
      </dgm:prSet>
      <dgm:spPr/>
    </dgm:pt>
    <dgm:pt modelId="{AC00C84C-C6ED-40AE-8BB1-A93F63FAA35B}" type="pres">
      <dgm:prSet presAssocID="{3EA856A0-03A2-4084-BB90-CEC7C35E896C}" presName="spacer" presStyleCnt="0"/>
      <dgm:spPr/>
    </dgm:pt>
    <dgm:pt modelId="{B1642284-E91B-4520-8266-0815240C8386}" type="pres">
      <dgm:prSet presAssocID="{8C0AAA74-9B4F-4525-A1EB-7F13BB126E10}" presName="parentText" presStyleLbl="node1" presStyleIdx="3" presStyleCnt="6">
        <dgm:presLayoutVars>
          <dgm:chMax val="0"/>
          <dgm:bulletEnabled val="1"/>
        </dgm:presLayoutVars>
      </dgm:prSet>
      <dgm:spPr/>
    </dgm:pt>
    <dgm:pt modelId="{7BF13D0C-5E41-4657-BF0F-F9190DB20B46}" type="pres">
      <dgm:prSet presAssocID="{96415E8B-E920-4374-9B3E-73369F0EDD47}" presName="spacer" presStyleCnt="0"/>
      <dgm:spPr/>
    </dgm:pt>
    <dgm:pt modelId="{704F1B59-1EBD-4A93-B99F-EA4DDC835149}" type="pres">
      <dgm:prSet presAssocID="{619EC656-17B9-49F8-BA58-3AA8BB070FB4}" presName="parentText" presStyleLbl="node1" presStyleIdx="4" presStyleCnt="6">
        <dgm:presLayoutVars>
          <dgm:chMax val="0"/>
          <dgm:bulletEnabled val="1"/>
        </dgm:presLayoutVars>
      </dgm:prSet>
      <dgm:spPr/>
    </dgm:pt>
    <dgm:pt modelId="{C34E21B0-6813-4702-A382-09D5F7BFCCB0}" type="pres">
      <dgm:prSet presAssocID="{96652021-C241-4989-BA36-E0E703E54970}" presName="spacer" presStyleCnt="0"/>
      <dgm:spPr/>
    </dgm:pt>
    <dgm:pt modelId="{ED2ABE80-A831-4A54-B543-3F81D46058D4}" type="pres">
      <dgm:prSet presAssocID="{4B86C275-D019-420E-BF45-598DEC0F6778}" presName="parentText" presStyleLbl="node1" presStyleIdx="5" presStyleCnt="6">
        <dgm:presLayoutVars>
          <dgm:chMax val="0"/>
          <dgm:bulletEnabled val="1"/>
        </dgm:presLayoutVars>
      </dgm:prSet>
      <dgm:spPr/>
    </dgm:pt>
  </dgm:ptLst>
  <dgm:cxnLst>
    <dgm:cxn modelId="{83F76B2D-B8B0-4307-BF3F-EEC440E71A4B}" srcId="{79148BD5-9C15-4EE4-B986-31D4DE3292B6}" destId="{428D0DDE-1C75-4733-B370-F62695151B9A}" srcOrd="2" destOrd="0" parTransId="{5E41B5D9-4CC8-4326-AC6D-D3BDB8DAD468}" sibTransId="{E760FD57-7005-4518-9ADE-A4BFFEBE215E}"/>
    <dgm:cxn modelId="{4AAEB05B-FF47-4089-AF97-A2BDE376DE35}" type="presOf" srcId="{B8B08E5C-6CF5-4427-B66D-5E69788348E8}" destId="{1162AB7A-9608-4297-9F83-FA0AC936634D}" srcOrd="0" destOrd="1" presId="urn:microsoft.com/office/officeart/2005/8/layout/vList2"/>
    <dgm:cxn modelId="{D467CD5E-22B5-409B-ABFD-CE77A6D80CA0}" srcId="{E0E62385-E23F-4B88-925F-D712D7FB883B}" destId="{095086FD-F412-4D44-A1AD-31814DBA129D}" srcOrd="1" destOrd="0" parTransId="{9AE4768E-12EF-4949-BDF2-826167F562C2}" sibTransId="{C6758A6F-139F-4122-863F-CCBB4F256044}"/>
    <dgm:cxn modelId="{4DA6C04A-AC7D-482F-9ECE-66BB80BA9081}" srcId="{79148BD5-9C15-4EE4-B986-31D4DE3292B6}" destId="{902069D6-684E-4A14-8841-20F6E1F17FCC}" srcOrd="3" destOrd="0" parTransId="{8F0F42F7-AC34-4309-9965-A7C3C81CEE18}" sibTransId="{C8C5B497-5AA5-4AE3-B115-25253E760BE5}"/>
    <dgm:cxn modelId="{2022D94C-7D7C-49C4-B2DF-B7203999E599}" srcId="{E0E62385-E23F-4B88-925F-D712D7FB883B}" destId="{619EC656-17B9-49F8-BA58-3AA8BB070FB4}" srcOrd="4" destOrd="0" parTransId="{5ABC7AB7-44BC-4B2E-B7CA-4CAA9BE815C6}" sibTransId="{96652021-C241-4989-BA36-E0E703E54970}"/>
    <dgm:cxn modelId="{4F493E6E-B47D-4569-885C-F60D2ADF2A9B}" srcId="{79148BD5-9C15-4EE4-B986-31D4DE3292B6}" destId="{4BACA3EE-7F51-4582-BC4D-FC038098B823}" srcOrd="0" destOrd="0" parTransId="{5BF4EFC2-C1A6-4558-A0F1-46A39C25C42A}" sibTransId="{5F39E766-B793-413B-A9AD-8303307BECE5}"/>
    <dgm:cxn modelId="{B48CD24F-AB34-4956-8907-FFF4FB8B0794}" type="presOf" srcId="{619EC656-17B9-49F8-BA58-3AA8BB070FB4}" destId="{704F1B59-1EBD-4A93-B99F-EA4DDC835149}" srcOrd="0" destOrd="0" presId="urn:microsoft.com/office/officeart/2005/8/layout/vList2"/>
    <dgm:cxn modelId="{829A4572-C555-4744-875B-E29DF6233272}" srcId="{E0E62385-E23F-4B88-925F-D712D7FB883B}" destId="{4B86C275-D019-420E-BF45-598DEC0F6778}" srcOrd="5" destOrd="0" parTransId="{66E65747-7C5C-4319-9B74-C997C1D43CF0}" sibTransId="{CD7328BA-1374-441F-A697-A7993EAC8855}"/>
    <dgm:cxn modelId="{CE6FA376-E11A-4003-8513-B12450D6C52E}" type="presOf" srcId="{095086FD-F412-4D44-A1AD-31814DBA129D}" destId="{4FF3CA71-4052-4694-ACA9-9451630BEECA}" srcOrd="0" destOrd="0" presId="urn:microsoft.com/office/officeart/2005/8/layout/vList2"/>
    <dgm:cxn modelId="{4C325B7D-8670-4B19-9525-3491BBE0B5EA}" srcId="{E0E62385-E23F-4B88-925F-D712D7FB883B}" destId="{79148BD5-9C15-4EE4-B986-31D4DE3292B6}" srcOrd="0" destOrd="0" parTransId="{012F436D-2BAA-413D-A105-B354A0F1613C}" sibTransId="{E6230BD8-852E-4F4B-BB1E-B70823D89BAC}"/>
    <dgm:cxn modelId="{0DEE1093-C3BB-4567-BB4B-92CA49C3DD16}" srcId="{E0E62385-E23F-4B88-925F-D712D7FB883B}" destId="{8C0AAA74-9B4F-4525-A1EB-7F13BB126E10}" srcOrd="3" destOrd="0" parTransId="{73D7A6E9-3F77-4694-ADEC-45DCB36F2BBE}" sibTransId="{96415E8B-E920-4374-9B3E-73369F0EDD47}"/>
    <dgm:cxn modelId="{8831619D-AF4D-460A-B05A-0A3507FC0601}" type="presOf" srcId="{E0E62385-E23F-4B88-925F-D712D7FB883B}" destId="{9FDC4002-2B71-4242-9E66-BD9429A2D1AB}" srcOrd="0" destOrd="0" presId="urn:microsoft.com/office/officeart/2005/8/layout/vList2"/>
    <dgm:cxn modelId="{05AB69A2-A920-4770-BDBA-0585C83129FC}" type="presOf" srcId="{8C0AAA74-9B4F-4525-A1EB-7F13BB126E10}" destId="{B1642284-E91B-4520-8266-0815240C8386}" srcOrd="0" destOrd="0" presId="urn:microsoft.com/office/officeart/2005/8/layout/vList2"/>
    <dgm:cxn modelId="{6F42A6AA-9B7B-4C62-9592-ADFC32802F29}" type="presOf" srcId="{79148BD5-9C15-4EE4-B986-31D4DE3292B6}" destId="{88CCDEB3-A74B-4AD3-9E15-1D142B8AAE7D}" srcOrd="0" destOrd="0" presId="urn:microsoft.com/office/officeart/2005/8/layout/vList2"/>
    <dgm:cxn modelId="{78E444AD-E978-4A92-BF0E-FC312F1FCB6B}" type="presOf" srcId="{4BACA3EE-7F51-4582-BC4D-FC038098B823}" destId="{1162AB7A-9608-4297-9F83-FA0AC936634D}" srcOrd="0" destOrd="0" presId="urn:microsoft.com/office/officeart/2005/8/layout/vList2"/>
    <dgm:cxn modelId="{A25E3CB2-EC5A-4682-84E0-9FDC0D9F602C}" type="presOf" srcId="{428D0DDE-1C75-4733-B370-F62695151B9A}" destId="{1162AB7A-9608-4297-9F83-FA0AC936634D}" srcOrd="0" destOrd="2" presId="urn:microsoft.com/office/officeart/2005/8/layout/vList2"/>
    <dgm:cxn modelId="{C58452B6-39E8-4B98-B832-14DC9F7E88E4}" type="presOf" srcId="{4B86C275-D019-420E-BF45-598DEC0F6778}" destId="{ED2ABE80-A831-4A54-B543-3F81D46058D4}" srcOrd="0" destOrd="0" presId="urn:microsoft.com/office/officeart/2005/8/layout/vList2"/>
    <dgm:cxn modelId="{226D10CE-E296-484B-B2AD-6D40D4147B15}" type="presOf" srcId="{672540E5-E0C4-44B8-B57B-7D587E502CAA}" destId="{99BD9F8E-A1C6-460C-9A01-53364DF1E0C7}" srcOrd="0" destOrd="0" presId="urn:microsoft.com/office/officeart/2005/8/layout/vList2"/>
    <dgm:cxn modelId="{C195D6D4-54C1-4076-8836-9771D45ADCA7}" srcId="{79148BD5-9C15-4EE4-B986-31D4DE3292B6}" destId="{B8B08E5C-6CF5-4427-B66D-5E69788348E8}" srcOrd="1" destOrd="0" parTransId="{F72493E0-F18B-4148-AC2B-9184EDF20DB0}" sibTransId="{536C8FD3-CD64-4A73-859F-F2746DB71310}"/>
    <dgm:cxn modelId="{C7A130D7-6039-420B-A41B-B9F2302F39BE}" type="presOf" srcId="{902069D6-684E-4A14-8841-20F6E1F17FCC}" destId="{1162AB7A-9608-4297-9F83-FA0AC936634D}" srcOrd="0" destOrd="3" presId="urn:microsoft.com/office/officeart/2005/8/layout/vList2"/>
    <dgm:cxn modelId="{4B0662F4-0667-4CC3-8761-1724772211DF}" srcId="{E0E62385-E23F-4B88-925F-D712D7FB883B}" destId="{672540E5-E0C4-44B8-B57B-7D587E502CAA}" srcOrd="2" destOrd="0" parTransId="{211422F7-F3C3-4705-80C1-4A5070BFE72D}" sibTransId="{3EA856A0-03A2-4084-BB90-CEC7C35E896C}"/>
    <dgm:cxn modelId="{0E1EEDCD-CB87-4826-8D26-7DCA73CB9250}" type="presParOf" srcId="{9FDC4002-2B71-4242-9E66-BD9429A2D1AB}" destId="{88CCDEB3-A74B-4AD3-9E15-1D142B8AAE7D}" srcOrd="0" destOrd="0" presId="urn:microsoft.com/office/officeart/2005/8/layout/vList2"/>
    <dgm:cxn modelId="{9821169C-1F04-49A0-B23F-A2F35957EB57}" type="presParOf" srcId="{9FDC4002-2B71-4242-9E66-BD9429A2D1AB}" destId="{1162AB7A-9608-4297-9F83-FA0AC936634D}" srcOrd="1" destOrd="0" presId="urn:microsoft.com/office/officeart/2005/8/layout/vList2"/>
    <dgm:cxn modelId="{1AEA3D19-E3DB-4BBA-9DEF-B795B5B15A5C}" type="presParOf" srcId="{9FDC4002-2B71-4242-9E66-BD9429A2D1AB}" destId="{4FF3CA71-4052-4694-ACA9-9451630BEECA}" srcOrd="2" destOrd="0" presId="urn:microsoft.com/office/officeart/2005/8/layout/vList2"/>
    <dgm:cxn modelId="{2CFDDBF6-2B5D-4999-B83E-9BABC6932F94}" type="presParOf" srcId="{9FDC4002-2B71-4242-9E66-BD9429A2D1AB}" destId="{471097D7-79A2-46EE-A4D6-CAB9592A2712}" srcOrd="3" destOrd="0" presId="urn:microsoft.com/office/officeart/2005/8/layout/vList2"/>
    <dgm:cxn modelId="{0A5EC8E5-9A64-4BCD-BDA0-7382B9B75C28}" type="presParOf" srcId="{9FDC4002-2B71-4242-9E66-BD9429A2D1AB}" destId="{99BD9F8E-A1C6-460C-9A01-53364DF1E0C7}" srcOrd="4" destOrd="0" presId="urn:microsoft.com/office/officeart/2005/8/layout/vList2"/>
    <dgm:cxn modelId="{B99FCC48-AD23-4823-A5FD-A3097AE19AA9}" type="presParOf" srcId="{9FDC4002-2B71-4242-9E66-BD9429A2D1AB}" destId="{AC00C84C-C6ED-40AE-8BB1-A93F63FAA35B}" srcOrd="5" destOrd="0" presId="urn:microsoft.com/office/officeart/2005/8/layout/vList2"/>
    <dgm:cxn modelId="{B344E225-C326-4B29-AAC8-4E38FACF1675}" type="presParOf" srcId="{9FDC4002-2B71-4242-9E66-BD9429A2D1AB}" destId="{B1642284-E91B-4520-8266-0815240C8386}" srcOrd="6" destOrd="0" presId="urn:microsoft.com/office/officeart/2005/8/layout/vList2"/>
    <dgm:cxn modelId="{C383ABD2-F503-4A79-A6BB-88D353E2777B}" type="presParOf" srcId="{9FDC4002-2B71-4242-9E66-BD9429A2D1AB}" destId="{7BF13D0C-5E41-4657-BF0F-F9190DB20B46}" srcOrd="7" destOrd="0" presId="urn:microsoft.com/office/officeart/2005/8/layout/vList2"/>
    <dgm:cxn modelId="{97B739AF-EC35-42D3-9D4C-C943227DB0C7}" type="presParOf" srcId="{9FDC4002-2B71-4242-9E66-BD9429A2D1AB}" destId="{704F1B59-1EBD-4A93-B99F-EA4DDC835149}" srcOrd="8" destOrd="0" presId="urn:microsoft.com/office/officeart/2005/8/layout/vList2"/>
    <dgm:cxn modelId="{D9EC9861-8E87-4257-A8DB-2A041F7B84BE}" type="presParOf" srcId="{9FDC4002-2B71-4242-9E66-BD9429A2D1AB}" destId="{C34E21B0-6813-4702-A382-09D5F7BFCCB0}" srcOrd="9" destOrd="0" presId="urn:microsoft.com/office/officeart/2005/8/layout/vList2"/>
    <dgm:cxn modelId="{F5187904-6D65-478B-8542-FE52C785F04B}" type="presParOf" srcId="{9FDC4002-2B71-4242-9E66-BD9429A2D1AB}" destId="{ED2ABE80-A831-4A54-B543-3F81D46058D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C172D-5CFF-4766-8672-31DC721DB734}">
      <dsp:nvSpPr>
        <dsp:cNvPr id="0" name=""/>
        <dsp:cNvSpPr/>
      </dsp:nvSpPr>
      <dsp:spPr>
        <a:xfrm>
          <a:off x="68359" y="629824"/>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10DD8-A61D-413E-BD96-34DC2C367823}">
      <dsp:nvSpPr>
        <dsp:cNvPr id="0" name=""/>
        <dsp:cNvSpPr/>
      </dsp:nvSpPr>
      <dsp:spPr>
        <a:xfrm>
          <a:off x="230292" y="791757"/>
          <a:ext cx="447243" cy="44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D27BF-B6AA-420D-A693-71B3A3D2D156}">
      <dsp:nvSpPr>
        <dsp:cNvPr id="0" name=""/>
        <dsp:cNvSpPr/>
      </dsp:nvSpPr>
      <dsp:spPr>
        <a:xfrm>
          <a:off x="903137" y="697535"/>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Defined the business task</a:t>
          </a:r>
        </a:p>
      </dsp:txBody>
      <dsp:txXfrm>
        <a:off x="903137" y="697535"/>
        <a:ext cx="1817613" cy="771108"/>
      </dsp:txXfrm>
    </dsp:sp>
    <dsp:sp modelId="{233C713D-5DB7-4148-B49A-472FB00E0DEC}">
      <dsp:nvSpPr>
        <dsp:cNvPr id="0" name=""/>
        <dsp:cNvSpPr/>
      </dsp:nvSpPr>
      <dsp:spPr>
        <a:xfrm>
          <a:off x="3139025" y="629824"/>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CADBB-B8EF-449C-8AAB-52257F4572E5}">
      <dsp:nvSpPr>
        <dsp:cNvPr id="0" name=""/>
        <dsp:cNvSpPr/>
      </dsp:nvSpPr>
      <dsp:spPr>
        <a:xfrm>
          <a:off x="3300958" y="791757"/>
          <a:ext cx="447243" cy="44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BEFD9-19F4-4963-875F-082271640E18}">
      <dsp:nvSpPr>
        <dsp:cNvPr id="0" name=""/>
        <dsp:cNvSpPr/>
      </dsp:nvSpPr>
      <dsp:spPr>
        <a:xfrm>
          <a:off x="3990725" y="629824"/>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Collected the data from the data source</a:t>
          </a:r>
        </a:p>
      </dsp:txBody>
      <dsp:txXfrm>
        <a:off x="3990725" y="629824"/>
        <a:ext cx="1817613" cy="771108"/>
      </dsp:txXfrm>
    </dsp:sp>
    <dsp:sp modelId="{4093AAB5-61C1-4F22-9D87-18A324F4DF43}">
      <dsp:nvSpPr>
        <dsp:cNvPr id="0" name=""/>
        <dsp:cNvSpPr/>
      </dsp:nvSpPr>
      <dsp:spPr>
        <a:xfrm>
          <a:off x="68359" y="2321245"/>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D6EA7-5560-451F-AF27-4F0C99208915}">
      <dsp:nvSpPr>
        <dsp:cNvPr id="0" name=""/>
        <dsp:cNvSpPr/>
      </dsp:nvSpPr>
      <dsp:spPr>
        <a:xfrm>
          <a:off x="230292" y="2483178"/>
          <a:ext cx="447243" cy="44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45B2E-CC19-436F-A74A-0B407C1A74F8}">
      <dsp:nvSpPr>
        <dsp:cNvPr id="0" name=""/>
        <dsp:cNvSpPr/>
      </dsp:nvSpPr>
      <dsp:spPr>
        <a:xfrm>
          <a:off x="920059" y="2312516"/>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Cleaned the data thoroughly and created Master data</a:t>
          </a:r>
        </a:p>
      </dsp:txBody>
      <dsp:txXfrm>
        <a:off x="920059" y="2312516"/>
        <a:ext cx="1817613" cy="771108"/>
      </dsp:txXfrm>
    </dsp:sp>
    <dsp:sp modelId="{ECC5177F-CE88-4F6E-9E94-248857330B27}">
      <dsp:nvSpPr>
        <dsp:cNvPr id="0" name=""/>
        <dsp:cNvSpPr/>
      </dsp:nvSpPr>
      <dsp:spPr>
        <a:xfrm>
          <a:off x="3139025" y="2321245"/>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FBA85-1861-4144-9BD5-74FAC9197F76}">
      <dsp:nvSpPr>
        <dsp:cNvPr id="0" name=""/>
        <dsp:cNvSpPr/>
      </dsp:nvSpPr>
      <dsp:spPr>
        <a:xfrm>
          <a:off x="3300958" y="2483178"/>
          <a:ext cx="447243" cy="44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41C56-A3C1-4FD9-AEDC-5ABB0AB569C1}">
      <dsp:nvSpPr>
        <dsp:cNvPr id="0" name=""/>
        <dsp:cNvSpPr/>
      </dsp:nvSpPr>
      <dsp:spPr>
        <a:xfrm>
          <a:off x="4007665" y="2312516"/>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Analyzed the Data</a:t>
          </a:r>
        </a:p>
      </dsp:txBody>
      <dsp:txXfrm>
        <a:off x="4007665" y="2312516"/>
        <a:ext cx="1817613" cy="771108"/>
      </dsp:txXfrm>
    </dsp:sp>
    <dsp:sp modelId="{97CFDB3A-43A5-4653-85B4-8D545E1EAB58}">
      <dsp:nvSpPr>
        <dsp:cNvPr id="0" name=""/>
        <dsp:cNvSpPr/>
      </dsp:nvSpPr>
      <dsp:spPr>
        <a:xfrm>
          <a:off x="68359" y="4012666"/>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FA075-7190-4CE6-9B3F-5503857DBFF3}">
      <dsp:nvSpPr>
        <dsp:cNvPr id="0" name=""/>
        <dsp:cNvSpPr/>
      </dsp:nvSpPr>
      <dsp:spPr>
        <a:xfrm>
          <a:off x="230292" y="4174599"/>
          <a:ext cx="447243" cy="4472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CB0D21-71E1-4737-A131-80995A7586C6}">
      <dsp:nvSpPr>
        <dsp:cNvPr id="0" name=""/>
        <dsp:cNvSpPr/>
      </dsp:nvSpPr>
      <dsp:spPr>
        <a:xfrm>
          <a:off x="928529" y="4038059"/>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Interpret the results and gave the final insight</a:t>
          </a:r>
        </a:p>
      </dsp:txBody>
      <dsp:txXfrm>
        <a:off x="928529" y="4038059"/>
        <a:ext cx="1817613" cy="7711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CDEB3-A74B-4AD3-9E15-1D142B8AAE7D}">
      <dsp:nvSpPr>
        <dsp:cNvPr id="0" name=""/>
        <dsp:cNvSpPr/>
      </dsp:nvSpPr>
      <dsp:spPr>
        <a:xfrm>
          <a:off x="0" y="177961"/>
          <a:ext cx="10515600"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Used the below mentioned datasets:</a:t>
          </a:r>
        </a:p>
      </dsp:txBody>
      <dsp:txXfrm>
        <a:off x="22246" y="200207"/>
        <a:ext cx="10471108" cy="411223"/>
      </dsp:txXfrm>
    </dsp:sp>
    <dsp:sp modelId="{1162AB7A-9608-4297-9F83-FA0AC936634D}">
      <dsp:nvSpPr>
        <dsp:cNvPr id="0" name=""/>
        <dsp:cNvSpPr/>
      </dsp:nvSpPr>
      <dsp:spPr>
        <a:xfrm>
          <a:off x="0" y="633676"/>
          <a:ext cx="10515600"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t>Cab_Data.csv – </a:t>
          </a:r>
          <a:r>
            <a:rPr lang="en-US" sz="1500" b="0" i="0" kern="1200"/>
            <a:t>this file includes details of transaction for 2 cab companies</a:t>
          </a:r>
          <a:endParaRPr lang="en-US" sz="1500" kern="1200"/>
        </a:p>
        <a:p>
          <a:pPr marL="114300" lvl="1" indent="-114300" algn="l" defTabSz="666750">
            <a:lnSpc>
              <a:spcPct val="90000"/>
            </a:lnSpc>
            <a:spcBef>
              <a:spcPct val="0"/>
            </a:spcBef>
            <a:spcAft>
              <a:spcPct val="20000"/>
            </a:spcAft>
            <a:buChar char="•"/>
          </a:pPr>
          <a:r>
            <a:rPr lang="en-US" sz="1500" b="1" i="0" kern="1200"/>
            <a:t>Customer_ID.csv</a:t>
          </a:r>
          <a:r>
            <a:rPr lang="en-US" sz="1500" b="0" i="0" kern="1200"/>
            <a:t> – this is a mapping table that contains a unique identifier which links the customer’s demographic details</a:t>
          </a:r>
          <a:endParaRPr lang="en-US" sz="1500" kern="1200"/>
        </a:p>
        <a:p>
          <a:pPr marL="114300" lvl="1" indent="-114300" algn="l" defTabSz="666750">
            <a:lnSpc>
              <a:spcPct val="90000"/>
            </a:lnSpc>
            <a:spcBef>
              <a:spcPct val="0"/>
            </a:spcBef>
            <a:spcAft>
              <a:spcPct val="20000"/>
            </a:spcAft>
            <a:buChar char="•"/>
          </a:pPr>
          <a:r>
            <a:rPr lang="en-US" sz="1500" b="1" i="0" kern="1200"/>
            <a:t>Transaction_ID.csv – </a:t>
          </a:r>
          <a:r>
            <a:rPr lang="en-US" sz="1500" b="0" i="0" kern="1200"/>
            <a:t>this is a mapping table that contains transaction to customer mapping and payment mode</a:t>
          </a:r>
          <a:endParaRPr lang="en-US" sz="1500" kern="1200"/>
        </a:p>
        <a:p>
          <a:pPr marL="114300" lvl="1" indent="-114300" algn="l" defTabSz="666750">
            <a:lnSpc>
              <a:spcPct val="90000"/>
            </a:lnSpc>
            <a:spcBef>
              <a:spcPct val="0"/>
            </a:spcBef>
            <a:spcAft>
              <a:spcPct val="20000"/>
            </a:spcAft>
            <a:buChar char="•"/>
          </a:pPr>
          <a:r>
            <a:rPr lang="en-US" sz="1500" b="1" i="0" kern="1200"/>
            <a:t>City.csv – </a:t>
          </a:r>
          <a:r>
            <a:rPr lang="en-US" sz="1500" b="0" i="0" kern="1200"/>
            <a:t>this file contains list of US cities, their population and number of cab users</a:t>
          </a:r>
          <a:endParaRPr lang="en-US" sz="1500" kern="1200"/>
        </a:p>
      </dsp:txBody>
      <dsp:txXfrm>
        <a:off x="0" y="633676"/>
        <a:ext cx="10515600" cy="1042245"/>
      </dsp:txXfrm>
    </dsp:sp>
    <dsp:sp modelId="{4FF3CA71-4052-4694-ACA9-9451630BEECA}">
      <dsp:nvSpPr>
        <dsp:cNvPr id="0" name=""/>
        <dsp:cNvSpPr/>
      </dsp:nvSpPr>
      <dsp:spPr>
        <a:xfrm>
          <a:off x="0" y="1675921"/>
          <a:ext cx="10515600" cy="455715"/>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chosen dataset ranges between </a:t>
          </a:r>
          <a:r>
            <a:rPr lang="en-US" sz="1900" i="0" kern="1200"/>
            <a:t>31/01/2016 to 31/12/2018.</a:t>
          </a:r>
          <a:endParaRPr lang="en-US" sz="1900" kern="1200"/>
        </a:p>
      </dsp:txBody>
      <dsp:txXfrm>
        <a:off x="22246" y="1698167"/>
        <a:ext cx="10471108" cy="411223"/>
      </dsp:txXfrm>
    </dsp:sp>
    <dsp:sp modelId="{99BD9F8E-A1C6-460C-9A01-53364DF1E0C7}">
      <dsp:nvSpPr>
        <dsp:cNvPr id="0" name=""/>
        <dsp:cNvSpPr/>
      </dsp:nvSpPr>
      <dsp:spPr>
        <a:xfrm>
          <a:off x="0" y="2186356"/>
          <a:ext cx="10515600" cy="455715"/>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Total data points:581715</a:t>
          </a:r>
        </a:p>
      </dsp:txBody>
      <dsp:txXfrm>
        <a:off x="22246" y="2208602"/>
        <a:ext cx="10471108" cy="411223"/>
      </dsp:txXfrm>
    </dsp:sp>
    <dsp:sp modelId="{B1642284-E91B-4520-8266-0815240C8386}">
      <dsp:nvSpPr>
        <dsp:cNvPr id="0" name=""/>
        <dsp:cNvSpPr/>
      </dsp:nvSpPr>
      <dsp:spPr>
        <a:xfrm>
          <a:off x="0" y="2696791"/>
          <a:ext cx="10515600" cy="455715"/>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Assumed that Users can be for both the companies</a:t>
          </a:r>
        </a:p>
      </dsp:txBody>
      <dsp:txXfrm>
        <a:off x="22246" y="2719037"/>
        <a:ext cx="10471108" cy="411223"/>
      </dsp:txXfrm>
    </dsp:sp>
    <dsp:sp modelId="{704F1B59-1EBD-4A93-B99F-EA4DDC835149}">
      <dsp:nvSpPr>
        <dsp:cNvPr id="0" name=""/>
        <dsp:cNvSpPr/>
      </dsp:nvSpPr>
      <dsp:spPr>
        <a:xfrm>
          <a:off x="0" y="3207226"/>
          <a:ext cx="10515600" cy="455715"/>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Calculated the profit using the cost_of_the_trip and Price_charged</a:t>
          </a:r>
        </a:p>
      </dsp:txBody>
      <dsp:txXfrm>
        <a:off x="22246" y="3229472"/>
        <a:ext cx="10471108" cy="411223"/>
      </dsp:txXfrm>
    </dsp:sp>
    <dsp:sp modelId="{ED2ABE80-A831-4A54-B543-3F81D46058D4}">
      <dsp:nvSpPr>
        <dsp:cNvPr id="0" name=""/>
        <dsp:cNvSpPr/>
      </dsp:nvSpPr>
      <dsp:spPr>
        <a:xfrm>
          <a:off x="0" y="3717661"/>
          <a:ext cx="10515600"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Removed the null and Blank values</a:t>
          </a:r>
        </a:p>
      </dsp:txBody>
      <dsp:txXfrm>
        <a:off x="22246" y="3739907"/>
        <a:ext cx="10471108" cy="41122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0.75199</cdr:x>
      <cdr:y>0.12044</cdr:y>
    </cdr:from>
    <cdr:to>
      <cdr:x>0.8817</cdr:x>
      <cdr:y>0.43332</cdr:y>
    </cdr:to>
    <cdr:sp macro="" textlink="">
      <cdr:nvSpPr>
        <cdr:cNvPr id="2" name="TextBox 1">
          <a:extLst xmlns:a="http://schemas.openxmlformats.org/drawingml/2006/main">
            <a:ext uri="{FF2B5EF4-FFF2-40B4-BE49-F238E27FC236}">
              <a16:creationId xmlns:a16="http://schemas.microsoft.com/office/drawing/2014/main" id="{AA617820-6732-41C0-B104-5550520E2E5D}"/>
            </a:ext>
          </a:extLst>
        </cdr:cNvPr>
        <cdr:cNvSpPr txBox="1"/>
      </cdr:nvSpPr>
      <cdr:spPr>
        <a:xfrm xmlns:a="http://schemas.openxmlformats.org/drawingml/2006/main">
          <a:off x="8200497" y="670985"/>
          <a:ext cx="1414462" cy="17430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latin typeface="Times New Roman" panose="02020603050405020304" pitchFamily="18" charset="0"/>
              <a:cs typeface="Times New Roman" panose="02020603050405020304" pitchFamily="18" charset="0"/>
            </a:rPr>
            <a:t>As the number of customers increases the profit also increases in the Yellow Cab.</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F258-57EE-4AF4-AAEA-294FAFAF6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907B7-AB41-4649-AB8C-34979BD63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B6C267-C3B6-480D-A5D7-F16DB350BF9E}"/>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5" name="Footer Placeholder 4">
            <a:extLst>
              <a:ext uri="{FF2B5EF4-FFF2-40B4-BE49-F238E27FC236}">
                <a16:creationId xmlns:a16="http://schemas.microsoft.com/office/drawing/2014/main" id="{54200986-09A8-45E8-8EDD-62C68DD57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4E810B-68D2-4158-8DEA-3850CFE371A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13587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EF7D-7E5E-4172-B5A8-72891BD491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744233-3E60-4085-8945-DC3C6506C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3005A-4646-46BE-A2F0-DF82EA9E4BD5}"/>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5" name="Footer Placeholder 4">
            <a:extLst>
              <a:ext uri="{FF2B5EF4-FFF2-40B4-BE49-F238E27FC236}">
                <a16:creationId xmlns:a16="http://schemas.microsoft.com/office/drawing/2014/main" id="{43BA820B-8A86-4A41-944A-1962312DE4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76617-2AC2-47E0-B4F9-22AC7CB74A4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23216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ABD8F-FAC4-437D-AB9E-8DF1C20BB4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A54BE6-7DD3-49C5-B467-086C9CB897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BE30B-572F-43E4-9319-636C21CB15D8}"/>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5" name="Footer Placeholder 4">
            <a:extLst>
              <a:ext uri="{FF2B5EF4-FFF2-40B4-BE49-F238E27FC236}">
                <a16:creationId xmlns:a16="http://schemas.microsoft.com/office/drawing/2014/main" id="{989CA980-F539-46F6-832D-E54EABF4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32874E-B993-4A55-B4A5-B5AB24936251}"/>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65248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A986-AFEE-4317-A244-C554873DA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2B6C-DCFC-464A-8C12-EFED66BAC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11FEC-FD4B-4703-8CAB-8E85A77060CC}"/>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5" name="Footer Placeholder 4">
            <a:extLst>
              <a:ext uri="{FF2B5EF4-FFF2-40B4-BE49-F238E27FC236}">
                <a16:creationId xmlns:a16="http://schemas.microsoft.com/office/drawing/2014/main" id="{6D05E2AA-795A-4646-BEA1-35BE43371C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45FF90-2449-4F8B-8A39-B8E4FA0BA590}"/>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07646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719A-C673-46A2-ACE5-10911A42B1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60EEE1-DCB3-4D84-924A-34E7E4415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28FDC-0BCA-4818-89DE-1BB08049286B}"/>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5" name="Footer Placeholder 4">
            <a:extLst>
              <a:ext uri="{FF2B5EF4-FFF2-40B4-BE49-F238E27FC236}">
                <a16:creationId xmlns:a16="http://schemas.microsoft.com/office/drawing/2014/main" id="{A146C9DE-505C-40F2-BB43-FC7D51FCCC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DD1A1E-5918-4000-ACDF-7F483D946C3A}"/>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316192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646C-8FE5-46F8-A1B5-5535DE1EE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E8C04-0C38-4202-8AA9-1B1A2609FF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68EE1-40A9-4907-9BFA-2ABC7F0A41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C7023E-EC51-4909-91C3-5DC46D3623D5}"/>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6" name="Footer Placeholder 5">
            <a:extLst>
              <a:ext uri="{FF2B5EF4-FFF2-40B4-BE49-F238E27FC236}">
                <a16:creationId xmlns:a16="http://schemas.microsoft.com/office/drawing/2014/main" id="{30AA1E37-B636-4754-A101-4655EC320B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1EAF62-3108-4CF2-B54F-71D7EF17E8E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13974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D091-A73B-4EA8-A4C5-79C998BDD2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263025-236D-4F4F-9EDB-1F8FF8D29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7A4F9-344F-45E8-B34D-3C6D279AF7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745E2-94B2-469D-A493-7BDEC9BE10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C48F4-ABD1-40EC-8FD9-5686F479A9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EA087D-94CF-43FF-9E0A-88933B1D7014}"/>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8" name="Footer Placeholder 7">
            <a:extLst>
              <a:ext uri="{FF2B5EF4-FFF2-40B4-BE49-F238E27FC236}">
                <a16:creationId xmlns:a16="http://schemas.microsoft.com/office/drawing/2014/main" id="{A9063AE3-17E4-416A-BEEC-3F5CC63F755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4D76DAD-ED2A-468F-9CE2-E918D76D4F58}"/>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280882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FD49-4D41-4080-A1EE-6613DA234E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4F227F-3FE8-4C76-A47E-0E139449FEB3}"/>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4" name="Footer Placeholder 3">
            <a:extLst>
              <a:ext uri="{FF2B5EF4-FFF2-40B4-BE49-F238E27FC236}">
                <a16:creationId xmlns:a16="http://schemas.microsoft.com/office/drawing/2014/main" id="{68EFC72B-A2F7-44D1-BB2A-A65479B382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F7D2D9-776F-4544-B15B-DE8ADFF0EE17}"/>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96729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51234-1762-4620-BFB8-85580F71207E}"/>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3" name="Footer Placeholder 2">
            <a:extLst>
              <a:ext uri="{FF2B5EF4-FFF2-40B4-BE49-F238E27FC236}">
                <a16:creationId xmlns:a16="http://schemas.microsoft.com/office/drawing/2014/main" id="{B9848E83-9089-4E0B-A5D7-93983F1A45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109EFED-3D18-4AF4-93A5-062ADE69F3C8}"/>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14508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5A7-919F-4618-92FA-67BF7FE7F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3659C-6D46-4C0F-8F37-003ECBFAD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51330-7BEE-42CC-B4B6-E557BBDF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8FB17-4A87-451D-AAD4-93323656F433}"/>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6" name="Footer Placeholder 5">
            <a:extLst>
              <a:ext uri="{FF2B5EF4-FFF2-40B4-BE49-F238E27FC236}">
                <a16:creationId xmlns:a16="http://schemas.microsoft.com/office/drawing/2014/main" id="{6584EAD1-1EDC-4B23-9EF3-3460DCCE15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E465F3-5BD2-4BE5-897E-7735EE2D20E1}"/>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423362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1503-9AE6-4ED2-903E-5F8676D3A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67CB81-7A46-4891-91DD-24BD601314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B1DDB09-90C3-42B7-9260-2FD7EE071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AEBC0-5CE9-4D99-96CA-C0FA5F81AA58}"/>
              </a:ext>
            </a:extLst>
          </p:cNvPr>
          <p:cNvSpPr>
            <a:spLocks noGrp="1"/>
          </p:cNvSpPr>
          <p:nvPr>
            <p:ph type="dt" sz="half" idx="10"/>
          </p:nvPr>
        </p:nvSpPr>
        <p:spPr/>
        <p:txBody>
          <a:bodyPr/>
          <a:lstStyle/>
          <a:p>
            <a:fld id="{D8CB18DF-C518-4875-898C-0BDFB2DEFF6D}" type="datetimeFigureOut">
              <a:rPr lang="en-US" smtClean="0"/>
              <a:t>7/27/2022</a:t>
            </a:fld>
            <a:endParaRPr lang="en-US" dirty="0"/>
          </a:p>
        </p:txBody>
      </p:sp>
      <p:sp>
        <p:nvSpPr>
          <p:cNvPr id="6" name="Footer Placeholder 5">
            <a:extLst>
              <a:ext uri="{FF2B5EF4-FFF2-40B4-BE49-F238E27FC236}">
                <a16:creationId xmlns:a16="http://schemas.microsoft.com/office/drawing/2014/main" id="{E609AC6A-211E-4458-9542-F9142C412E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F6069B-70B1-4D74-AF14-9BDBCE34DBFD}"/>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39466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208AD7-BA09-4E34-BD3F-74EC3C0B9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44E06B-3287-49F4-9A9D-65297162F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21D2-FED0-487E-ADBF-3BBF4DD73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B18DF-C518-4875-898C-0BDFB2DEFF6D}" type="datetimeFigureOut">
              <a:rPr lang="en-US" smtClean="0"/>
              <a:t>7/27/2022</a:t>
            </a:fld>
            <a:endParaRPr lang="en-US" dirty="0"/>
          </a:p>
        </p:txBody>
      </p:sp>
      <p:sp>
        <p:nvSpPr>
          <p:cNvPr id="5" name="Footer Placeholder 4">
            <a:extLst>
              <a:ext uri="{FF2B5EF4-FFF2-40B4-BE49-F238E27FC236}">
                <a16:creationId xmlns:a16="http://schemas.microsoft.com/office/drawing/2014/main" id="{4F8E46D2-BAD7-46A7-97B0-6C77B60D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A7C56A-7E2E-4B77-AC9A-62ED25B29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76B71-A58D-4399-8294-CC74933BA591}" type="slidenum">
              <a:rPr lang="en-US" smtClean="0"/>
              <a:t>‹#›</a:t>
            </a:fld>
            <a:endParaRPr lang="en-US" dirty="0"/>
          </a:p>
        </p:txBody>
      </p:sp>
    </p:spTree>
    <p:extLst>
      <p:ext uri="{BB962C8B-B14F-4D97-AF65-F5344CB8AC3E}">
        <p14:creationId xmlns:p14="http://schemas.microsoft.com/office/powerpoint/2010/main" val="76175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6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B2C7F-4F88-4D09-8C41-7F4FD8531CEB}"/>
              </a:ext>
            </a:extLst>
          </p:cNvPr>
          <p:cNvSpPr>
            <a:spLocks noGrp="1"/>
          </p:cNvSpPr>
          <p:nvPr>
            <p:ph type="ctrTitle"/>
          </p:nvPr>
        </p:nvSpPr>
        <p:spPr>
          <a:xfrm>
            <a:off x="1198181" y="560881"/>
            <a:ext cx="9795638" cy="1114380"/>
          </a:xfrm>
        </p:spPr>
        <p:txBody>
          <a:bodyPr>
            <a:normAutofit/>
          </a:bodyPr>
          <a:lstStyle/>
          <a:p>
            <a:r>
              <a:rPr lang="en-US" sz="3600">
                <a:latin typeface="Rockwell" panose="02060603020205020403" pitchFamily="18" charset="0"/>
              </a:rPr>
              <a:t>Cab Investment firm Go-to-Market strategy</a:t>
            </a:r>
          </a:p>
        </p:txBody>
      </p:sp>
      <p:sp>
        <p:nvSpPr>
          <p:cNvPr id="3" name="Subtitle 2">
            <a:extLst>
              <a:ext uri="{FF2B5EF4-FFF2-40B4-BE49-F238E27FC236}">
                <a16:creationId xmlns:a16="http://schemas.microsoft.com/office/drawing/2014/main" id="{97337E88-C9E2-4B52-8AED-D7A51C9DA19E}"/>
              </a:ext>
            </a:extLst>
          </p:cNvPr>
          <p:cNvSpPr>
            <a:spLocks noGrp="1"/>
          </p:cNvSpPr>
          <p:nvPr>
            <p:ph type="subTitle" idx="1"/>
          </p:nvPr>
        </p:nvSpPr>
        <p:spPr>
          <a:xfrm>
            <a:off x="1198181" y="1839595"/>
            <a:ext cx="9795638" cy="943119"/>
          </a:xfrm>
        </p:spPr>
        <p:txBody>
          <a:bodyPr>
            <a:normAutofit/>
          </a:bodyPr>
          <a:lstStyle/>
          <a:p>
            <a:r>
              <a:rPr lang="en-US" b="1">
                <a:latin typeface="Goudy Old Style" panose="02020502050305020303" pitchFamily="18" charset="0"/>
              </a:rPr>
              <a:t>Internship Case Study by</a:t>
            </a:r>
          </a:p>
          <a:p>
            <a:r>
              <a:rPr lang="en-US" b="1">
                <a:latin typeface="Goudy Old Style" panose="02020502050305020303" pitchFamily="18" charset="0"/>
              </a:rPr>
              <a:t>RAGHAVI GURURAJAN</a:t>
            </a:r>
          </a:p>
          <a:p>
            <a:endParaRPr lang="en-US"/>
          </a:p>
        </p:txBody>
      </p:sp>
      <p:pic>
        <p:nvPicPr>
          <p:cNvPr id="36" name="Graphic 35" descr="Taxi">
            <a:extLst>
              <a:ext uri="{FF2B5EF4-FFF2-40B4-BE49-F238E27FC236}">
                <a16:creationId xmlns:a16="http://schemas.microsoft.com/office/drawing/2014/main" id="{112181DB-3233-738C-E91D-51AF01D9D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2176" y="2957665"/>
            <a:ext cx="3346376" cy="3346376"/>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872D94BD-6B70-4EE1-A92E-DF8FE4653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447" y="2957665"/>
            <a:ext cx="3346376" cy="3346376"/>
          </a:xfrm>
          <a:prstGeom prst="rect">
            <a:avLst/>
          </a:prstGeom>
        </p:spPr>
      </p:pic>
    </p:spTree>
    <p:extLst>
      <p:ext uri="{BB962C8B-B14F-4D97-AF65-F5344CB8AC3E}">
        <p14:creationId xmlns:p14="http://schemas.microsoft.com/office/powerpoint/2010/main" val="1586260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8CD3AC7-2F40-4E18-B0BA-D0F68597E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29664"/>
            <a:ext cx="10905066" cy="3598670"/>
          </a:xfrm>
          <a:prstGeom prst="rect">
            <a:avLst/>
          </a:prstGeom>
        </p:spPr>
      </p:pic>
    </p:spTree>
    <p:extLst>
      <p:ext uri="{BB962C8B-B14F-4D97-AF65-F5344CB8AC3E}">
        <p14:creationId xmlns:p14="http://schemas.microsoft.com/office/powerpoint/2010/main" val="175679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BE3AEC4D-DCB4-4E3F-82A0-E3CC01E37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930" y="643466"/>
            <a:ext cx="10222140" cy="5571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846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0DF203D5-DC82-406E-B6CC-BF9FC6BD4CCD}"/>
              </a:ext>
            </a:extLst>
          </p:cNvPr>
          <p:cNvPicPr>
            <a:picLocks noChangeAspect="1"/>
          </p:cNvPicPr>
          <p:nvPr/>
        </p:nvPicPr>
        <p:blipFill rotWithShape="1">
          <a:blip r:embed="rId2">
            <a:extLst>
              <a:ext uri="{28A0092B-C50C-407E-A947-70E740481C1C}">
                <a14:useLocalDpi xmlns:a14="http://schemas.microsoft.com/office/drawing/2010/main" val="0"/>
              </a:ext>
            </a:extLst>
          </a:blip>
          <a:srcRect l="3093" r="1" b="1"/>
          <a:stretch/>
        </p:blipFill>
        <p:spPr>
          <a:xfrm>
            <a:off x="20" y="1282"/>
            <a:ext cx="12191980" cy="685671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35153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186EF38-A07B-4453-AA54-E7668F306435}"/>
              </a:ext>
            </a:extLst>
          </p:cNvPr>
          <p:cNvSpPr txBox="1"/>
          <p:nvPr/>
        </p:nvSpPr>
        <p:spPr>
          <a:xfrm>
            <a:off x="499988" y="2328737"/>
            <a:ext cx="5096022" cy="584775"/>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Pink Cab charges same for both Male and Female Customers.</a:t>
            </a:r>
          </a:p>
        </p:txBody>
      </p:sp>
      <p:sp>
        <p:nvSpPr>
          <p:cNvPr id="19" name="TextBox 18">
            <a:extLst>
              <a:ext uri="{FF2B5EF4-FFF2-40B4-BE49-F238E27FC236}">
                <a16:creationId xmlns:a16="http://schemas.microsoft.com/office/drawing/2014/main" id="{8C33DF0C-A44C-4745-8F75-1AE1C22813B0}"/>
              </a:ext>
            </a:extLst>
          </p:cNvPr>
          <p:cNvSpPr txBox="1"/>
          <p:nvPr/>
        </p:nvSpPr>
        <p:spPr>
          <a:xfrm>
            <a:off x="6946038" y="2381402"/>
            <a:ext cx="5018019" cy="338554"/>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Yellow Cab charge less from Female Customers.</a:t>
            </a:r>
          </a:p>
        </p:txBody>
      </p:sp>
      <p:sp>
        <p:nvSpPr>
          <p:cNvPr id="20" name="TextBox 19">
            <a:extLst>
              <a:ext uri="{FF2B5EF4-FFF2-40B4-BE49-F238E27FC236}">
                <a16:creationId xmlns:a16="http://schemas.microsoft.com/office/drawing/2014/main" id="{78F40286-67A5-4E4B-8B92-B0DB8778A553}"/>
              </a:ext>
            </a:extLst>
          </p:cNvPr>
          <p:cNvSpPr txBox="1"/>
          <p:nvPr/>
        </p:nvSpPr>
        <p:spPr>
          <a:xfrm>
            <a:off x="499988" y="3056198"/>
            <a:ext cx="5096022" cy="584775"/>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Female customers are around 20.5% out of the total Customers.</a:t>
            </a:r>
          </a:p>
        </p:txBody>
      </p:sp>
      <p:sp>
        <p:nvSpPr>
          <p:cNvPr id="21" name="TextBox 20">
            <a:extLst>
              <a:ext uri="{FF2B5EF4-FFF2-40B4-BE49-F238E27FC236}">
                <a16:creationId xmlns:a16="http://schemas.microsoft.com/office/drawing/2014/main" id="{A09F5478-BD71-475A-B2A8-6EDAA530ED8C}"/>
              </a:ext>
            </a:extLst>
          </p:cNvPr>
          <p:cNvSpPr txBox="1"/>
          <p:nvPr/>
        </p:nvSpPr>
        <p:spPr>
          <a:xfrm>
            <a:off x="6946038" y="3003330"/>
            <a:ext cx="5096022" cy="584775"/>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Female customers are around 25.5% out of the total Customers.</a:t>
            </a:r>
          </a:p>
        </p:txBody>
      </p:sp>
      <p:sp>
        <p:nvSpPr>
          <p:cNvPr id="22" name="TextBox 21">
            <a:extLst>
              <a:ext uri="{FF2B5EF4-FFF2-40B4-BE49-F238E27FC236}">
                <a16:creationId xmlns:a16="http://schemas.microsoft.com/office/drawing/2014/main" id="{EABB5583-331B-4E4E-A9A4-1D8AF220C756}"/>
              </a:ext>
            </a:extLst>
          </p:cNvPr>
          <p:cNvSpPr txBox="1"/>
          <p:nvPr/>
        </p:nvSpPr>
        <p:spPr>
          <a:xfrm>
            <a:off x="499988" y="4067908"/>
            <a:ext cx="5596012" cy="584775"/>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Sum of Profit Margin is low (2016-2018) compared to Yellow Cab.</a:t>
            </a:r>
          </a:p>
        </p:txBody>
      </p:sp>
      <p:sp>
        <p:nvSpPr>
          <p:cNvPr id="23" name="TextBox 22">
            <a:extLst>
              <a:ext uri="{FF2B5EF4-FFF2-40B4-BE49-F238E27FC236}">
                <a16:creationId xmlns:a16="http://schemas.microsoft.com/office/drawing/2014/main" id="{4A8AB523-5F44-49E1-BC9A-C2EA67B37BF3}"/>
              </a:ext>
            </a:extLst>
          </p:cNvPr>
          <p:cNvSpPr txBox="1"/>
          <p:nvPr/>
        </p:nvSpPr>
        <p:spPr>
          <a:xfrm>
            <a:off x="6946038" y="4069415"/>
            <a:ext cx="5242104" cy="584775"/>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Sum of Profit is high each year (2016-2018) compared to Pink Cab.</a:t>
            </a:r>
          </a:p>
        </p:txBody>
      </p:sp>
      <p:sp>
        <p:nvSpPr>
          <p:cNvPr id="24" name="TextBox 23">
            <a:extLst>
              <a:ext uri="{FF2B5EF4-FFF2-40B4-BE49-F238E27FC236}">
                <a16:creationId xmlns:a16="http://schemas.microsoft.com/office/drawing/2014/main" id="{9C971AF6-07F2-47B9-B10B-05BC3812D9F7}"/>
              </a:ext>
            </a:extLst>
          </p:cNvPr>
          <p:cNvSpPr txBox="1"/>
          <p:nvPr/>
        </p:nvSpPr>
        <p:spPr>
          <a:xfrm>
            <a:off x="476928" y="4938055"/>
            <a:ext cx="5481125" cy="1569660"/>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Pink Cabs increase margins with increase in number of Transactions.</a:t>
            </a:r>
          </a:p>
          <a:p>
            <a:pPr marL="285750" indent="-285750">
              <a:buFont typeface="Wingdings" panose="05000000000000000000" pitchFamily="2" charset="2"/>
              <a:buChar char="q"/>
            </a:pPr>
            <a:endParaRPr lang="en-GB"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GB"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Rides are in the range of approximately 2 to 48 KM.</a:t>
            </a:r>
          </a:p>
          <a:p>
            <a:pPr marL="285750" indent="-285750">
              <a:buFont typeface="Wingdings" panose="05000000000000000000" pitchFamily="2" charset="2"/>
              <a:buChar char="q"/>
            </a:pPr>
            <a:endParaRPr lang="en-GB"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BF6C0E4-4070-4E30-A30F-8405CF12C988}"/>
              </a:ext>
            </a:extLst>
          </p:cNvPr>
          <p:cNvSpPr txBox="1"/>
          <p:nvPr/>
        </p:nvSpPr>
        <p:spPr>
          <a:xfrm>
            <a:off x="6946038" y="4956869"/>
            <a:ext cx="4769034" cy="584775"/>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Yellow Cab decrease Margins with the increase in Transaction.</a:t>
            </a:r>
          </a:p>
        </p:txBody>
      </p:sp>
      <p:sp>
        <p:nvSpPr>
          <p:cNvPr id="27" name="TextBox 26">
            <a:extLst>
              <a:ext uri="{FF2B5EF4-FFF2-40B4-BE49-F238E27FC236}">
                <a16:creationId xmlns:a16="http://schemas.microsoft.com/office/drawing/2014/main" id="{C2554CED-BD1E-45F7-A8DC-E92203860F2A}"/>
              </a:ext>
            </a:extLst>
          </p:cNvPr>
          <p:cNvSpPr txBox="1"/>
          <p:nvPr/>
        </p:nvSpPr>
        <p:spPr>
          <a:xfrm>
            <a:off x="6946038" y="5980991"/>
            <a:ext cx="6096000" cy="338554"/>
          </a:xfrm>
          <a:prstGeom prst="rect">
            <a:avLst/>
          </a:prstGeom>
          <a:noFill/>
        </p:spPr>
        <p:txBody>
          <a:bodyPr wrap="square">
            <a:spAutoFit/>
          </a:bodyPr>
          <a:lstStyle/>
          <a:p>
            <a:pPr marL="285750" indent="-285750">
              <a:buFont typeface="Wingdings" panose="05000000000000000000" pitchFamily="2" charset="2"/>
              <a:buChar char="q"/>
            </a:pPr>
            <a:r>
              <a:rPr lang="en-GB" sz="1600" dirty="0">
                <a:latin typeface="Times New Roman" panose="02020603050405020304" pitchFamily="18" charset="0"/>
                <a:cs typeface="Times New Roman" panose="02020603050405020304" pitchFamily="18" charset="0"/>
              </a:rPr>
              <a:t>Rides are in the range of approximately 2 to 48 KM.</a:t>
            </a:r>
          </a:p>
        </p:txBody>
      </p:sp>
      <p:sp>
        <p:nvSpPr>
          <p:cNvPr id="29" name="TextBox 28">
            <a:extLst>
              <a:ext uri="{FF2B5EF4-FFF2-40B4-BE49-F238E27FC236}">
                <a16:creationId xmlns:a16="http://schemas.microsoft.com/office/drawing/2014/main" id="{A96128AB-0360-40A6-B5CB-8ACE0C4BE062}"/>
              </a:ext>
            </a:extLst>
          </p:cNvPr>
          <p:cNvSpPr txBox="1"/>
          <p:nvPr/>
        </p:nvSpPr>
        <p:spPr>
          <a:xfrm>
            <a:off x="1504709" y="1261112"/>
            <a:ext cx="1670449" cy="461665"/>
          </a:xfrm>
          <a:prstGeom prst="rect">
            <a:avLst/>
          </a:prstGeom>
          <a:noFill/>
        </p:spPr>
        <p:txBody>
          <a:bodyPr wrap="square" rtlCol="0">
            <a:spAutoFit/>
          </a:bodyPr>
          <a:lstStyle/>
          <a:p>
            <a:r>
              <a:rPr lang="en-US" sz="2400" b="1" dirty="0">
                <a:solidFill>
                  <a:srgbClr val="0070C0"/>
                </a:solidFill>
                <a:latin typeface="Times New Roman" panose="02020603050405020304" pitchFamily="18" charset="0"/>
                <a:cs typeface="Times New Roman" panose="02020603050405020304" pitchFamily="18" charset="0"/>
              </a:rPr>
              <a:t>Pink</a:t>
            </a:r>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Cab</a:t>
            </a:r>
          </a:p>
        </p:txBody>
      </p:sp>
      <p:sp>
        <p:nvSpPr>
          <p:cNvPr id="30" name="TextBox 29">
            <a:extLst>
              <a:ext uri="{FF2B5EF4-FFF2-40B4-BE49-F238E27FC236}">
                <a16:creationId xmlns:a16="http://schemas.microsoft.com/office/drawing/2014/main" id="{3C30B590-730D-4F9D-AD63-54A61C4030FF}"/>
              </a:ext>
            </a:extLst>
          </p:cNvPr>
          <p:cNvSpPr txBox="1"/>
          <p:nvPr/>
        </p:nvSpPr>
        <p:spPr>
          <a:xfrm>
            <a:off x="7739650" y="1261112"/>
            <a:ext cx="1898248" cy="461665"/>
          </a:xfrm>
          <a:prstGeom prst="rect">
            <a:avLst/>
          </a:prstGeom>
          <a:noFill/>
        </p:spPr>
        <p:txBody>
          <a:bodyPr wrap="square" rtlCol="0">
            <a:spAutoFit/>
          </a:bodyPr>
          <a:lstStyle/>
          <a:p>
            <a:r>
              <a:rPr lang="en-US" sz="2400" b="1" dirty="0">
                <a:solidFill>
                  <a:schemeClr val="accent2"/>
                </a:solidFill>
                <a:latin typeface="Times New Roman" panose="02020603050405020304" pitchFamily="18" charset="0"/>
                <a:cs typeface="Times New Roman" panose="02020603050405020304" pitchFamily="18" charset="0"/>
              </a:rPr>
              <a:t>Yellow Cab</a:t>
            </a:r>
          </a:p>
        </p:txBody>
      </p:sp>
    </p:spTree>
    <p:extLst>
      <p:ext uri="{BB962C8B-B14F-4D97-AF65-F5344CB8AC3E}">
        <p14:creationId xmlns:p14="http://schemas.microsoft.com/office/powerpoint/2010/main" val="142016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loseup of yellow classic vintage car">
            <a:extLst>
              <a:ext uri="{FF2B5EF4-FFF2-40B4-BE49-F238E27FC236}">
                <a16:creationId xmlns:a16="http://schemas.microsoft.com/office/drawing/2014/main" id="{6A5285D8-4445-4CB7-86E5-0F5F8855759B}"/>
              </a:ext>
            </a:extLst>
          </p:cNvPr>
          <p:cNvPicPr>
            <a:picLocks noChangeAspect="1"/>
          </p:cNvPicPr>
          <p:nvPr/>
        </p:nvPicPr>
        <p:blipFill rotWithShape="1">
          <a:blip r:embed="rId2"/>
          <a:srcRect l="43407" r="3108" b="-1"/>
          <a:stretch/>
        </p:blipFill>
        <p:spPr>
          <a:xfrm>
            <a:off x="449626" y="289055"/>
            <a:ext cx="3812039" cy="4757507"/>
          </a:xfrm>
          <a:prstGeom prst="rect">
            <a:avLst/>
          </a:prstGeom>
        </p:spPr>
      </p:pic>
      <p:sp>
        <p:nvSpPr>
          <p:cNvPr id="5" name="TextBox 4">
            <a:extLst>
              <a:ext uri="{FF2B5EF4-FFF2-40B4-BE49-F238E27FC236}">
                <a16:creationId xmlns:a16="http://schemas.microsoft.com/office/drawing/2014/main" id="{CA6DF70B-D53D-4D39-8206-A92D613B32B3}"/>
              </a:ext>
            </a:extLst>
          </p:cNvPr>
          <p:cNvSpPr txBox="1"/>
          <p:nvPr/>
        </p:nvSpPr>
        <p:spPr>
          <a:xfrm>
            <a:off x="4883302" y="1274564"/>
            <a:ext cx="6094070" cy="4308872"/>
          </a:xfrm>
          <a:prstGeom prst="rect">
            <a:avLst/>
          </a:prstGeom>
          <a:noFill/>
        </p:spPr>
        <p:txBody>
          <a:bodyPr wrap="square">
            <a:spAutoFit/>
          </a:bodyPr>
          <a:lstStyle/>
          <a:p>
            <a:pPr>
              <a:spcAft>
                <a:spcPts val="600"/>
              </a:spcAft>
            </a:pPr>
            <a:endParaRPr lang="en-GB" sz="1800"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Profit Margin: For Yellow Cab the Profit Margin is higher per year from 2016 to 2018 in comparison to Pink Cab.</a:t>
            </a:r>
          </a:p>
          <a:p>
            <a:pPr marL="285750" indent="-285750">
              <a:spcAft>
                <a:spcPts val="600"/>
              </a:spcAft>
              <a:buFont typeface="Wingdings" panose="05000000000000000000" pitchFamily="2" charset="2"/>
              <a:buChar char="q"/>
            </a:pPr>
            <a:endParaRPr lang="en-GB" sz="1800"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Yellow Cab decreases Margins with the increase in Transaction</a:t>
            </a:r>
          </a:p>
          <a:p>
            <a:pPr marL="285750" indent="-285750">
              <a:spcAft>
                <a:spcPts val="600"/>
              </a:spcAft>
              <a:buFont typeface="Wingdings" panose="05000000000000000000" pitchFamily="2" charset="2"/>
              <a:buChar char="q"/>
            </a:pPr>
            <a:endParaRPr lang="en-GB" sz="1800"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Customers for Yellow Cab is highest in New York City which has the highest Cab Users of 28%.</a:t>
            </a:r>
          </a:p>
          <a:p>
            <a:pPr marL="285750" indent="-285750">
              <a:spcAft>
                <a:spcPts val="600"/>
              </a:spcAft>
              <a:buFont typeface="Wingdings" panose="05000000000000000000" pitchFamily="2" charset="2"/>
              <a:buChar char="q"/>
            </a:pPr>
            <a:endParaRPr lang="en-GB" sz="1800"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q"/>
            </a:pPr>
            <a:r>
              <a:rPr lang="en-GB" sz="1800" dirty="0">
                <a:latin typeface="Times New Roman" panose="02020603050405020304" pitchFamily="18" charset="0"/>
                <a:cs typeface="Times New Roman" panose="02020603050405020304" pitchFamily="18" charset="0"/>
              </a:rPr>
              <a:t>Yellow Cab has 89.2% overall profit compared to Pink Cab which is 10.8%</a:t>
            </a:r>
          </a:p>
          <a:p>
            <a:pPr marL="285750" indent="-285750">
              <a:spcAft>
                <a:spcPts val="600"/>
              </a:spcAft>
              <a:buFont typeface="Wingdings" panose="05000000000000000000" pitchFamily="2" charset="2"/>
              <a:buChar char="q"/>
            </a:pPr>
            <a:endParaRPr lang="en-GB"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E8E59EA-0242-4BD5-BA07-F137C4C23CDA}"/>
              </a:ext>
            </a:extLst>
          </p:cNvPr>
          <p:cNvSpPr txBox="1"/>
          <p:nvPr/>
        </p:nvSpPr>
        <p:spPr>
          <a:xfrm>
            <a:off x="4883302" y="289055"/>
            <a:ext cx="6094070" cy="523220"/>
          </a:xfrm>
          <a:prstGeom prst="rect">
            <a:avLst/>
          </a:prstGeom>
          <a:noFill/>
        </p:spPr>
        <p:txBody>
          <a:bodyPr wrap="square">
            <a:spAutoFit/>
          </a:bodyPr>
          <a:lstStyle/>
          <a:p>
            <a:pPr algn="ctr">
              <a:spcAft>
                <a:spcPts val="600"/>
              </a:spcAft>
            </a:pPr>
            <a:r>
              <a:rPr lang="en-US" sz="2800" b="1" u="sng" dirty="0">
                <a:latin typeface="Times New Roman" panose="02020603050405020304" pitchFamily="18" charset="0"/>
                <a:cs typeface="Times New Roman" panose="02020603050405020304" pitchFamily="18" charset="0"/>
              </a:rPr>
              <a:t>Insights from the EDA</a:t>
            </a:r>
          </a:p>
        </p:txBody>
      </p:sp>
      <p:sp>
        <p:nvSpPr>
          <p:cNvPr id="9" name="TextBox 8">
            <a:extLst>
              <a:ext uri="{FF2B5EF4-FFF2-40B4-BE49-F238E27FC236}">
                <a16:creationId xmlns:a16="http://schemas.microsoft.com/office/drawing/2014/main" id="{99653451-D00B-4117-AC8C-B20FE84308E4}"/>
              </a:ext>
            </a:extLst>
          </p:cNvPr>
          <p:cNvSpPr txBox="1"/>
          <p:nvPr/>
        </p:nvSpPr>
        <p:spPr>
          <a:xfrm>
            <a:off x="2355645" y="5722559"/>
            <a:ext cx="6094070" cy="830997"/>
          </a:xfrm>
          <a:prstGeom prst="rect">
            <a:avLst/>
          </a:prstGeom>
          <a:noFill/>
        </p:spPr>
        <p:txBody>
          <a:bodyPr wrap="square">
            <a:spAutoFit/>
          </a:bodyPr>
          <a:lstStyle/>
          <a:p>
            <a:pPr algn="ctr">
              <a:spcAft>
                <a:spcPts val="600"/>
              </a:spcAft>
            </a:pPr>
            <a:r>
              <a:rPr lang="en-GB" sz="2400" b="1" dirty="0">
                <a:latin typeface="Times New Roman" panose="02020603050405020304" pitchFamily="18" charset="0"/>
                <a:cs typeface="Times New Roman" panose="02020603050405020304" pitchFamily="18" charset="0"/>
              </a:rPr>
              <a:t>On the basis of the above points, Yellow Cab is recommended for investment.</a:t>
            </a:r>
          </a:p>
        </p:txBody>
      </p:sp>
    </p:spTree>
    <p:extLst>
      <p:ext uri="{BB962C8B-B14F-4D97-AF65-F5344CB8AC3E}">
        <p14:creationId xmlns:p14="http://schemas.microsoft.com/office/powerpoint/2010/main" val="9219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2">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A56E48-8798-4209-8842-4C4ACE0743AA}"/>
              </a:ext>
            </a:extLst>
          </p:cNvPr>
          <p:cNvSpPr txBox="1"/>
          <p:nvPr/>
        </p:nvSpPr>
        <p:spPr>
          <a:xfrm>
            <a:off x="838201" y="624568"/>
            <a:ext cx="3351755" cy="5412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Process in this Data Analysis</a:t>
            </a:r>
          </a:p>
        </p:txBody>
      </p:sp>
      <p:graphicFrame>
        <p:nvGraphicFramePr>
          <p:cNvPr id="2" name="Diagram 1">
            <a:extLst>
              <a:ext uri="{FF2B5EF4-FFF2-40B4-BE49-F238E27FC236}">
                <a16:creationId xmlns:a16="http://schemas.microsoft.com/office/drawing/2014/main" id="{D9461F9E-49F7-4D33-8F63-E73F68695FBC}"/>
              </a:ext>
            </a:extLst>
          </p:cNvPr>
          <p:cNvGraphicFramePr/>
          <p:nvPr>
            <p:extLst>
              <p:ext uri="{D42A27DB-BD31-4B8C-83A1-F6EECF244321}">
                <p14:modId xmlns:p14="http://schemas.microsoft.com/office/powerpoint/2010/main" val="2564805710"/>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203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9">
            <a:extLst>
              <a:ext uri="{FF2B5EF4-FFF2-40B4-BE49-F238E27FC236}">
                <a16:creationId xmlns:a16="http://schemas.microsoft.com/office/drawing/2014/main" id="{2981BC1F-CB12-49D0-AD04-F1AF69438D47}"/>
              </a:ext>
            </a:extLst>
          </p:cNvPr>
          <p:cNvSpPr txBox="1"/>
          <p:nvPr/>
        </p:nvSpPr>
        <p:spPr>
          <a:xfrm>
            <a:off x="507030" y="720837"/>
            <a:ext cx="10905066" cy="4393982"/>
          </a:xfrm>
          <a:prstGeom prst="rect">
            <a:avLst/>
          </a:prstGeom>
          <a:solidFill>
            <a:schemeClr val="bg1"/>
          </a:solidFill>
        </p:spPr>
        <p:txBody>
          <a:bodyPr vert="horz" lIns="91440" tIns="45720" rIns="91440" bIns="45720" rtlCol="0">
            <a:noAutofit/>
          </a:bodyPr>
          <a:lstStyle/>
          <a:p>
            <a:pPr indent="-228600">
              <a:lnSpc>
                <a:spcPct val="150000"/>
              </a:lnSpc>
              <a:spcAft>
                <a:spcPts val="600"/>
              </a:spcAft>
              <a:buFont typeface="Arial" panose="020B0604020202020204" pitchFamily="34" charset="0"/>
              <a:buChar char="•"/>
            </a:pPr>
            <a:r>
              <a:rPr lang="en-US" sz="2400" b="1" i="0" u="sng" dirty="0">
                <a:effectLst/>
                <a:latin typeface="Times New Roman" panose="02020603050405020304" pitchFamily="18" charset="0"/>
                <a:cs typeface="Times New Roman" panose="02020603050405020304" pitchFamily="18" charset="0"/>
              </a:rPr>
              <a:t>Client Background</a:t>
            </a:r>
          </a:p>
          <a:p>
            <a:pPr indent="-228600">
              <a:lnSpc>
                <a:spcPct val="150000"/>
              </a:lnSpc>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XYZ is a private firm in the US. Due to remarkable growth in the Cab Industry in last few years and multiple key players in the market, it is planning for an investment in Cab industry.</a:t>
            </a:r>
          </a:p>
          <a:p>
            <a:pPr marL="285750"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a:t>
            </a:r>
            <a:r>
              <a:rPr lang="en-US" sz="2400" b="0" i="0" dirty="0">
                <a:effectLst/>
                <a:latin typeface="Times New Roman" panose="02020603050405020304" pitchFamily="18" charset="0"/>
                <a:cs typeface="Times New Roman" panose="02020603050405020304" pitchFamily="18" charset="0"/>
              </a:rPr>
              <a:t>s per their Go-to-Market(G2M) strategy they want to understand the market before taking final decision.</a:t>
            </a:r>
          </a:p>
          <a:p>
            <a:pPr indent="-228600">
              <a:lnSpc>
                <a:spcPct val="150000"/>
              </a:lnSpc>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 </a:t>
            </a:r>
            <a:r>
              <a:rPr lang="en-US" sz="2400" dirty="0">
                <a:latin typeface="Times New Roman" panose="02020603050405020304" pitchFamily="18" charset="0"/>
                <a:cs typeface="Times New Roman" panose="02020603050405020304" pitchFamily="18" charset="0"/>
              </a:rPr>
              <a:t>To provide insights and recommendations to help them identify the right company to make their investment.</a:t>
            </a:r>
          </a:p>
          <a:p>
            <a:pPr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0261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64073BD-308C-C395-25B3-DB7BBE95C32B}"/>
              </a:ext>
            </a:extLst>
          </p:cNvPr>
          <p:cNvPicPr>
            <a:picLocks noChangeAspect="1"/>
          </p:cNvPicPr>
          <p:nvPr/>
        </p:nvPicPr>
        <p:blipFill rotWithShape="1">
          <a:blip r:embed="rId2"/>
          <a:srcRect b="12791"/>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A1DCDF9-2767-474A-8422-B171C620976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highlight>
                  <a:srgbClr val="008080"/>
                </a:highlight>
                <a:latin typeface="+mj-lt"/>
                <a:ea typeface="+mj-ea"/>
                <a:cs typeface="+mj-cs"/>
              </a:rPr>
              <a:t>Data Exploration</a:t>
            </a:r>
          </a:p>
        </p:txBody>
      </p:sp>
      <p:graphicFrame>
        <p:nvGraphicFramePr>
          <p:cNvPr id="29" name="TextBox 1">
            <a:extLst>
              <a:ext uri="{FF2B5EF4-FFF2-40B4-BE49-F238E27FC236}">
                <a16:creationId xmlns:a16="http://schemas.microsoft.com/office/drawing/2014/main" id="{4E3A3218-AE97-50D7-BF3D-461BECA66F90}"/>
              </a:ext>
            </a:extLst>
          </p:cNvPr>
          <p:cNvGraphicFramePr/>
          <p:nvPr>
            <p:extLst>
              <p:ext uri="{D42A27DB-BD31-4B8C-83A1-F6EECF244321}">
                <p14:modId xmlns:p14="http://schemas.microsoft.com/office/powerpoint/2010/main" val="1188727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994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1F5157A-40ED-4001-BC64-140567DCBDAC}"/>
              </a:ext>
            </a:extLst>
          </p:cNvPr>
          <p:cNvGraphicFramePr>
            <a:graphicFrameLocks/>
          </p:cNvGraphicFramePr>
          <p:nvPr>
            <p:extLst>
              <p:ext uri="{D42A27DB-BD31-4B8C-83A1-F6EECF244321}">
                <p14:modId xmlns:p14="http://schemas.microsoft.com/office/powerpoint/2010/main" val="3977703753"/>
              </p:ext>
            </p:extLst>
          </p:nvPr>
        </p:nvGraphicFramePr>
        <p:xfrm>
          <a:off x="770243" y="285750"/>
          <a:ext cx="9864436" cy="56344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CFD5312-DC74-49D8-A521-54BA71B61D3F}"/>
              </a:ext>
            </a:extLst>
          </p:cNvPr>
          <p:cNvSpPr txBox="1"/>
          <p:nvPr/>
        </p:nvSpPr>
        <p:spPr>
          <a:xfrm>
            <a:off x="10509988" y="285750"/>
            <a:ext cx="1557321" cy="190821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latin typeface="Times New Roman" panose="02020603050405020304" pitchFamily="18" charset="0"/>
                <a:cs typeface="Times New Roman" panose="02020603050405020304" pitchFamily="18" charset="0"/>
              </a:rPr>
              <a:t>The no. of users were increasing in Yellow Cabs in 2016</a:t>
            </a:r>
          </a:p>
          <a:p>
            <a:endParaRPr lang="en-US" dirty="0"/>
          </a:p>
        </p:txBody>
      </p:sp>
    </p:spTree>
    <p:extLst>
      <p:ext uri="{BB962C8B-B14F-4D97-AF65-F5344CB8AC3E}">
        <p14:creationId xmlns:p14="http://schemas.microsoft.com/office/powerpoint/2010/main" val="387445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98CF96C-BFAB-41AF-A21F-CBAE483F154F}"/>
              </a:ext>
            </a:extLst>
          </p:cNvPr>
          <p:cNvGraphicFramePr>
            <a:graphicFrameLocks/>
          </p:cNvGraphicFramePr>
          <p:nvPr>
            <p:extLst>
              <p:ext uri="{D42A27DB-BD31-4B8C-83A1-F6EECF244321}">
                <p14:modId xmlns:p14="http://schemas.microsoft.com/office/powerpoint/2010/main" val="1810553440"/>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8482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966A06-064A-4A08-989B-931D6A281039}"/>
              </a:ext>
            </a:extLst>
          </p:cNvPr>
          <p:cNvSpPr txBox="1"/>
          <p:nvPr/>
        </p:nvSpPr>
        <p:spPr>
          <a:xfrm>
            <a:off x="1008184" y="1459907"/>
            <a:ext cx="10175630" cy="767904"/>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000"/>
              <a:t>The sum of Profit is evidently higher in Yellow Cab Company</a:t>
            </a:r>
          </a:p>
        </p:txBody>
      </p:sp>
      <p:graphicFrame>
        <p:nvGraphicFramePr>
          <p:cNvPr id="2" name="Chart 1">
            <a:extLst>
              <a:ext uri="{FF2B5EF4-FFF2-40B4-BE49-F238E27FC236}">
                <a16:creationId xmlns:a16="http://schemas.microsoft.com/office/drawing/2014/main" id="{BB7D0FAB-CB91-4CAA-9711-324B47BC3E9D}"/>
              </a:ext>
            </a:extLst>
          </p:cNvPr>
          <p:cNvGraphicFramePr>
            <a:graphicFrameLocks/>
          </p:cNvGraphicFramePr>
          <p:nvPr>
            <p:extLst>
              <p:ext uri="{D42A27DB-BD31-4B8C-83A1-F6EECF244321}">
                <p14:modId xmlns:p14="http://schemas.microsoft.com/office/powerpoint/2010/main" val="1026229387"/>
              </p:ext>
            </p:extLst>
          </p:nvPr>
        </p:nvGraphicFramePr>
        <p:xfrm>
          <a:off x="835154" y="2405149"/>
          <a:ext cx="10515595" cy="38993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569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18A0B1D-B453-42AC-AE70-F8F7135BE483}"/>
              </a:ext>
            </a:extLst>
          </p:cNvPr>
          <p:cNvGraphicFramePr>
            <a:graphicFrameLocks/>
          </p:cNvGraphicFramePr>
          <p:nvPr>
            <p:extLst>
              <p:ext uri="{D42A27DB-BD31-4B8C-83A1-F6EECF244321}">
                <p14:modId xmlns:p14="http://schemas.microsoft.com/office/powerpoint/2010/main" val="743741315"/>
              </p:ext>
            </p:extLst>
          </p:nvPr>
        </p:nvGraphicFramePr>
        <p:xfrm>
          <a:off x="563033" y="367121"/>
          <a:ext cx="11065933" cy="59224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1827578-9CF1-4433-A309-2C2F3539A07A}"/>
              </a:ext>
            </a:extLst>
          </p:cNvPr>
          <p:cNvSpPr txBox="1"/>
          <p:nvPr/>
        </p:nvSpPr>
        <p:spPr>
          <a:xfrm>
            <a:off x="10446327" y="1607127"/>
            <a:ext cx="1565564" cy="2585323"/>
          </a:xfrm>
          <a:prstGeom prst="rect">
            <a:avLst/>
          </a:prstGeom>
          <a:noFill/>
        </p:spPr>
        <p:txBody>
          <a:bodyPr wrap="square" rtlCol="0">
            <a:spAutoFit/>
          </a:bodyPr>
          <a:lstStyle/>
          <a:p>
            <a:r>
              <a:rPr lang="en-US" dirty="0"/>
              <a:t>The age group of 18-40 had more users in Yellow cab company than in Blue Cab with Gender attribute in consideration</a:t>
            </a:r>
          </a:p>
        </p:txBody>
      </p:sp>
    </p:spTree>
    <p:extLst>
      <p:ext uri="{BB962C8B-B14F-4D97-AF65-F5344CB8AC3E}">
        <p14:creationId xmlns:p14="http://schemas.microsoft.com/office/powerpoint/2010/main" val="295541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A58C51FE-7174-4D93-98BD-D729425BBB51}"/>
              </a:ext>
            </a:extLst>
          </p:cNvPr>
          <p:cNvPicPr>
            <a:picLocks noChangeAspect="1"/>
          </p:cNvPicPr>
          <p:nvPr/>
        </p:nvPicPr>
        <p:blipFill rotWithShape="1">
          <a:blip r:embed="rId2">
            <a:extLst>
              <a:ext uri="{28A0092B-C50C-407E-A947-70E740481C1C}">
                <a14:useLocalDpi xmlns:a14="http://schemas.microsoft.com/office/drawing/2010/main" val="0"/>
              </a:ext>
            </a:extLst>
          </a:blip>
          <a:srcRect r="1269"/>
          <a:stretch/>
        </p:blipFill>
        <p:spPr>
          <a:xfrm>
            <a:off x="196850" y="173518"/>
            <a:ext cx="11798300" cy="6512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4155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552</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Goudy Old Style</vt:lpstr>
      <vt:lpstr>Rockwell</vt:lpstr>
      <vt:lpstr>Times New Roman</vt:lpstr>
      <vt:lpstr>Wingdings</vt:lpstr>
      <vt:lpstr>Office Theme</vt:lpstr>
      <vt:lpstr>Cab Investment firm Go-to-Market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Guruprasad</dc:creator>
  <cp:lastModifiedBy>Krishnamoorthy, Guruprasad</cp:lastModifiedBy>
  <cp:revision>25</cp:revision>
  <dcterms:created xsi:type="dcterms:W3CDTF">2022-07-16T13:35:33Z</dcterms:created>
  <dcterms:modified xsi:type="dcterms:W3CDTF">2022-07-27T19:16:10Z</dcterms:modified>
</cp:coreProperties>
</file>